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20" r:id="rId3"/>
    <p:sldId id="272" r:id="rId4"/>
    <p:sldId id="311" r:id="rId5"/>
    <p:sldId id="336" r:id="rId6"/>
    <p:sldId id="335" r:id="rId7"/>
    <p:sldId id="337" r:id="rId8"/>
    <p:sldId id="269" r:id="rId9"/>
    <p:sldId id="329" r:id="rId10"/>
    <p:sldId id="296" r:id="rId11"/>
    <p:sldId id="332" r:id="rId12"/>
    <p:sldId id="318" r:id="rId13"/>
    <p:sldId id="331" r:id="rId14"/>
    <p:sldId id="321" r:id="rId15"/>
    <p:sldId id="294" r:id="rId16"/>
    <p:sldId id="301" r:id="rId17"/>
    <p:sldId id="273" r:id="rId18"/>
    <p:sldId id="340" r:id="rId19"/>
    <p:sldId id="322" r:id="rId20"/>
    <p:sldId id="339" r:id="rId21"/>
    <p:sldId id="274" r:id="rId22"/>
    <p:sldId id="276" r:id="rId23"/>
    <p:sldId id="304" r:id="rId24"/>
    <p:sldId id="303" r:id="rId25"/>
    <p:sldId id="283" r:id="rId26"/>
    <p:sldId id="306" r:id="rId27"/>
    <p:sldId id="307" r:id="rId28"/>
    <p:sldId id="305" r:id="rId29"/>
    <p:sldId id="290" r:id="rId30"/>
    <p:sldId id="308" r:id="rId31"/>
    <p:sldId id="286" r:id="rId32"/>
    <p:sldId id="292" r:id="rId33"/>
    <p:sldId id="328" r:id="rId34"/>
    <p:sldId id="293" r:id="rId35"/>
    <p:sldId id="310" r:id="rId36"/>
    <p:sldId id="330" r:id="rId37"/>
    <p:sldId id="338" r:id="rId38"/>
    <p:sldId id="316" r:id="rId39"/>
    <p:sldId id="333" r:id="rId40"/>
    <p:sldId id="324" r:id="rId41"/>
    <p:sldId id="317" r:id="rId42"/>
    <p:sldId id="334" r:id="rId43"/>
    <p:sldId id="325" r:id="rId44"/>
    <p:sldId id="271" r:id="rId45"/>
    <p:sldId id="266" r:id="rId46"/>
    <p:sldId id="314" r:id="rId47"/>
    <p:sldId id="299" r:id="rId48"/>
    <p:sldId id="268" r:id="rId49"/>
    <p:sldId id="260" r:id="rId50"/>
    <p:sldId id="323" r:id="rId51"/>
    <p:sldId id="275" r:id="rId52"/>
    <p:sldId id="282" r:id="rId53"/>
    <p:sldId id="302" r:id="rId5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66863" autoAdjust="0"/>
  </p:normalViewPr>
  <p:slideViewPr>
    <p:cSldViewPr snapToGrid="0">
      <p:cViewPr varScale="1">
        <p:scale>
          <a:sx n="106" d="100"/>
          <a:sy n="106" d="100"/>
        </p:scale>
        <p:origin x="2634" y="108"/>
      </p:cViewPr>
      <p:guideLst/>
    </p:cSldViewPr>
  </p:slideViewPr>
  <p:outlineViewPr>
    <p:cViewPr>
      <p:scale>
        <a:sx n="33" d="100"/>
        <a:sy n="33" d="100"/>
      </p:scale>
      <p:origin x="0" y="-2172"/>
    </p:cViewPr>
  </p:outlineViewPr>
  <p:notesTextViewPr>
    <p:cViewPr>
      <p:scale>
        <a:sx n="3" d="2"/>
        <a:sy n="3" d="2"/>
      </p:scale>
      <p:origin x="-6" y="-1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38E39-D25D-42AB-8706-3A174AF30C9C}"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92FE669E-2848-44F9-89A1-FB2F7151AD27}">
      <dgm:prSet/>
      <dgm:spPr/>
      <dgm:t>
        <a:bodyPr/>
        <a:lstStyle/>
        <a:p>
          <a:r>
            <a:rPr lang="en-GB" dirty="0"/>
            <a:t>Place a fact or statement (the needle) inside a chunk of a body of unrelated text (the haystack)</a:t>
          </a:r>
          <a:endParaRPr lang="en-US" dirty="0"/>
        </a:p>
      </dgm:t>
    </dgm:pt>
    <dgm:pt modelId="{BA0767E1-BC47-4233-BB2C-4A54939C2763}" type="parTrans" cxnId="{8A490AD2-0171-4ABE-A7EB-B038423511B0}">
      <dgm:prSet/>
      <dgm:spPr/>
      <dgm:t>
        <a:bodyPr/>
        <a:lstStyle/>
        <a:p>
          <a:endParaRPr lang="en-US"/>
        </a:p>
      </dgm:t>
    </dgm:pt>
    <dgm:pt modelId="{9FD1977C-68FC-44D2-BD5C-867E519D48D6}" type="sibTrans" cxnId="{8A490AD2-0171-4ABE-A7EB-B038423511B0}">
      <dgm:prSet phldrT="01"/>
      <dgm:spPr/>
      <dgm:t>
        <a:bodyPr/>
        <a:lstStyle/>
        <a:p>
          <a:r>
            <a:rPr lang="en-US"/>
            <a:t>01</a:t>
          </a:r>
        </a:p>
      </dgm:t>
    </dgm:pt>
    <dgm:pt modelId="{DED07266-3140-45E5-824D-CCA9D858EBD4}">
      <dgm:prSet/>
      <dgm:spPr/>
      <dgm:t>
        <a:bodyPr/>
        <a:lstStyle/>
        <a:p>
          <a:r>
            <a:rPr lang="en-GB" dirty="0"/>
            <a:t>Provide the LLM with this text and a prompt asking about the needle</a:t>
          </a:r>
          <a:endParaRPr lang="en-US" dirty="0"/>
        </a:p>
      </dgm:t>
    </dgm:pt>
    <dgm:pt modelId="{4F87D8E1-FE7B-468F-AC2A-AEC4D359A5BA}" type="parTrans" cxnId="{AD2FF1CA-91F4-47BF-86C0-DB015C38E023}">
      <dgm:prSet/>
      <dgm:spPr/>
      <dgm:t>
        <a:bodyPr/>
        <a:lstStyle/>
        <a:p>
          <a:endParaRPr lang="en-US"/>
        </a:p>
      </dgm:t>
    </dgm:pt>
    <dgm:pt modelId="{2D7E1586-9B57-4924-8B93-E32583CFBAD9}" type="sibTrans" cxnId="{AD2FF1CA-91F4-47BF-86C0-DB015C38E023}">
      <dgm:prSet phldrT="02"/>
      <dgm:spPr/>
      <dgm:t>
        <a:bodyPr/>
        <a:lstStyle/>
        <a:p>
          <a:r>
            <a:rPr lang="en-US"/>
            <a:t>02</a:t>
          </a:r>
        </a:p>
      </dgm:t>
    </dgm:pt>
    <dgm:pt modelId="{680A277D-25CB-424B-9B05-8030DC0481D6}">
      <dgm:prSet/>
      <dgm:spPr/>
      <dgm:t>
        <a:bodyPr/>
        <a:lstStyle/>
        <a:p>
          <a:r>
            <a:rPr lang="en-GB" b="0" i="0" dirty="0"/>
            <a:t>Iterate over various document depths (where the needle is placed) and context lengths to measure performance</a:t>
          </a:r>
          <a:endParaRPr lang="en-US" dirty="0"/>
        </a:p>
      </dgm:t>
    </dgm:pt>
    <dgm:pt modelId="{BDD1D951-2ACE-4B60-802E-CDD377481AD0}" type="parTrans" cxnId="{3CF576F2-4E3C-49DB-80F9-D6D435F31E18}">
      <dgm:prSet/>
      <dgm:spPr/>
      <dgm:t>
        <a:bodyPr/>
        <a:lstStyle/>
        <a:p>
          <a:endParaRPr lang="en-US"/>
        </a:p>
      </dgm:t>
    </dgm:pt>
    <dgm:pt modelId="{CC037548-647C-4DE0-98CD-E98070A43635}" type="sibTrans" cxnId="{3CF576F2-4E3C-49DB-80F9-D6D435F31E18}">
      <dgm:prSet phldrT="03"/>
      <dgm:spPr/>
      <dgm:t>
        <a:bodyPr/>
        <a:lstStyle/>
        <a:p>
          <a:r>
            <a:rPr lang="en-US"/>
            <a:t>03</a:t>
          </a:r>
        </a:p>
      </dgm:t>
    </dgm:pt>
    <dgm:pt modelId="{8D111B1C-7863-4783-BC3C-CA9C4F15F97A}">
      <dgm:prSet/>
      <dgm:spPr/>
      <dgm:t>
        <a:bodyPr/>
        <a:lstStyle/>
        <a:p>
          <a:r>
            <a:rPr lang="en-GB" dirty="0"/>
            <a:t>Aggregate the results and evaluate accuracy </a:t>
          </a:r>
          <a:endParaRPr lang="en-US" dirty="0"/>
        </a:p>
      </dgm:t>
    </dgm:pt>
    <dgm:pt modelId="{837C1A30-731E-4B73-8DB2-8AE277166AC4}" type="parTrans" cxnId="{49C0DDAA-662E-4A5B-8C2B-A0F01EB0411C}">
      <dgm:prSet/>
      <dgm:spPr/>
      <dgm:t>
        <a:bodyPr/>
        <a:lstStyle/>
        <a:p>
          <a:endParaRPr lang="en-US"/>
        </a:p>
      </dgm:t>
    </dgm:pt>
    <dgm:pt modelId="{6E86F475-BE36-46A8-BC55-FA842B7A2B06}" type="sibTrans" cxnId="{49C0DDAA-662E-4A5B-8C2B-A0F01EB0411C}">
      <dgm:prSet phldrT="04"/>
      <dgm:spPr/>
      <dgm:t>
        <a:bodyPr/>
        <a:lstStyle/>
        <a:p>
          <a:r>
            <a:rPr lang="en-US"/>
            <a:t>04</a:t>
          </a:r>
        </a:p>
      </dgm:t>
    </dgm:pt>
    <dgm:pt modelId="{DCA8FED5-E9EA-4465-AD42-F3C59C3CB239}" type="pres">
      <dgm:prSet presAssocID="{7C838E39-D25D-42AB-8706-3A174AF30C9C}" presName="Name0" presStyleCnt="0">
        <dgm:presLayoutVars>
          <dgm:animLvl val="lvl"/>
          <dgm:resizeHandles val="exact"/>
        </dgm:presLayoutVars>
      </dgm:prSet>
      <dgm:spPr/>
    </dgm:pt>
    <dgm:pt modelId="{DB618CF0-D403-46FA-B67B-4BE6648A8B91}" type="pres">
      <dgm:prSet presAssocID="{92FE669E-2848-44F9-89A1-FB2F7151AD27}" presName="compositeNode" presStyleCnt="0">
        <dgm:presLayoutVars>
          <dgm:bulletEnabled val="1"/>
        </dgm:presLayoutVars>
      </dgm:prSet>
      <dgm:spPr/>
    </dgm:pt>
    <dgm:pt modelId="{CC9533B8-5F3F-4229-BD45-DF24D29E0B92}" type="pres">
      <dgm:prSet presAssocID="{92FE669E-2848-44F9-89A1-FB2F7151AD27}" presName="bgRect" presStyleLbl="alignNode1" presStyleIdx="0" presStyleCnt="4"/>
      <dgm:spPr/>
    </dgm:pt>
    <dgm:pt modelId="{3DCB2670-D8C7-402F-9C00-BAA6F6B9DA16}" type="pres">
      <dgm:prSet presAssocID="{9FD1977C-68FC-44D2-BD5C-867E519D48D6}" presName="sibTransNodeRect" presStyleLbl="alignNode1" presStyleIdx="0" presStyleCnt="4">
        <dgm:presLayoutVars>
          <dgm:chMax val="0"/>
          <dgm:bulletEnabled val="1"/>
        </dgm:presLayoutVars>
      </dgm:prSet>
      <dgm:spPr/>
    </dgm:pt>
    <dgm:pt modelId="{B236F6D5-6F22-4677-80A3-40AB9641B489}" type="pres">
      <dgm:prSet presAssocID="{92FE669E-2848-44F9-89A1-FB2F7151AD27}" presName="nodeRect" presStyleLbl="alignNode1" presStyleIdx="0" presStyleCnt="4">
        <dgm:presLayoutVars>
          <dgm:bulletEnabled val="1"/>
        </dgm:presLayoutVars>
      </dgm:prSet>
      <dgm:spPr/>
    </dgm:pt>
    <dgm:pt modelId="{77EDAA69-2DDE-45DC-ACBF-132DB4809660}" type="pres">
      <dgm:prSet presAssocID="{9FD1977C-68FC-44D2-BD5C-867E519D48D6}" presName="sibTrans" presStyleCnt="0"/>
      <dgm:spPr/>
    </dgm:pt>
    <dgm:pt modelId="{F6E6F8EE-7837-4F59-9CDD-340A7ECE72F8}" type="pres">
      <dgm:prSet presAssocID="{DED07266-3140-45E5-824D-CCA9D858EBD4}" presName="compositeNode" presStyleCnt="0">
        <dgm:presLayoutVars>
          <dgm:bulletEnabled val="1"/>
        </dgm:presLayoutVars>
      </dgm:prSet>
      <dgm:spPr/>
    </dgm:pt>
    <dgm:pt modelId="{8EA95D93-FFFA-4A03-81A7-9D51069171CB}" type="pres">
      <dgm:prSet presAssocID="{DED07266-3140-45E5-824D-CCA9D858EBD4}" presName="bgRect" presStyleLbl="alignNode1" presStyleIdx="1" presStyleCnt="4"/>
      <dgm:spPr/>
    </dgm:pt>
    <dgm:pt modelId="{60CC4760-B957-4550-89D3-566D4F6B05DC}" type="pres">
      <dgm:prSet presAssocID="{2D7E1586-9B57-4924-8B93-E32583CFBAD9}" presName="sibTransNodeRect" presStyleLbl="alignNode1" presStyleIdx="1" presStyleCnt="4">
        <dgm:presLayoutVars>
          <dgm:chMax val="0"/>
          <dgm:bulletEnabled val="1"/>
        </dgm:presLayoutVars>
      </dgm:prSet>
      <dgm:spPr/>
    </dgm:pt>
    <dgm:pt modelId="{781D6553-F8AD-46A1-8DA5-40CD4B5398CF}" type="pres">
      <dgm:prSet presAssocID="{DED07266-3140-45E5-824D-CCA9D858EBD4}" presName="nodeRect" presStyleLbl="alignNode1" presStyleIdx="1" presStyleCnt="4">
        <dgm:presLayoutVars>
          <dgm:bulletEnabled val="1"/>
        </dgm:presLayoutVars>
      </dgm:prSet>
      <dgm:spPr/>
    </dgm:pt>
    <dgm:pt modelId="{F18C0CDB-8B63-4B4B-9865-CBF9296E2214}" type="pres">
      <dgm:prSet presAssocID="{2D7E1586-9B57-4924-8B93-E32583CFBAD9}" presName="sibTrans" presStyleCnt="0"/>
      <dgm:spPr/>
    </dgm:pt>
    <dgm:pt modelId="{E2796F75-36F0-40EC-911D-E815972576FE}" type="pres">
      <dgm:prSet presAssocID="{680A277D-25CB-424B-9B05-8030DC0481D6}" presName="compositeNode" presStyleCnt="0">
        <dgm:presLayoutVars>
          <dgm:bulletEnabled val="1"/>
        </dgm:presLayoutVars>
      </dgm:prSet>
      <dgm:spPr/>
    </dgm:pt>
    <dgm:pt modelId="{70C92670-D9F1-42FA-B1A3-60A2C967B9CC}" type="pres">
      <dgm:prSet presAssocID="{680A277D-25CB-424B-9B05-8030DC0481D6}" presName="bgRect" presStyleLbl="alignNode1" presStyleIdx="2" presStyleCnt="4"/>
      <dgm:spPr/>
    </dgm:pt>
    <dgm:pt modelId="{F8CC1DD3-4363-4EAC-8D6E-A20C1FC16729}" type="pres">
      <dgm:prSet presAssocID="{CC037548-647C-4DE0-98CD-E98070A43635}" presName="sibTransNodeRect" presStyleLbl="alignNode1" presStyleIdx="2" presStyleCnt="4">
        <dgm:presLayoutVars>
          <dgm:chMax val="0"/>
          <dgm:bulletEnabled val="1"/>
        </dgm:presLayoutVars>
      </dgm:prSet>
      <dgm:spPr/>
    </dgm:pt>
    <dgm:pt modelId="{79ABE7A0-6A47-4FF2-8DC9-9B6C8FD95330}" type="pres">
      <dgm:prSet presAssocID="{680A277D-25CB-424B-9B05-8030DC0481D6}" presName="nodeRect" presStyleLbl="alignNode1" presStyleIdx="2" presStyleCnt="4">
        <dgm:presLayoutVars>
          <dgm:bulletEnabled val="1"/>
        </dgm:presLayoutVars>
      </dgm:prSet>
      <dgm:spPr/>
    </dgm:pt>
    <dgm:pt modelId="{84B63A5C-24B8-4D6E-BB19-60AD1E891ED6}" type="pres">
      <dgm:prSet presAssocID="{CC037548-647C-4DE0-98CD-E98070A43635}" presName="sibTrans" presStyleCnt="0"/>
      <dgm:spPr/>
    </dgm:pt>
    <dgm:pt modelId="{EF910A15-A666-4049-8666-A3BFB6DCBBB1}" type="pres">
      <dgm:prSet presAssocID="{8D111B1C-7863-4783-BC3C-CA9C4F15F97A}" presName="compositeNode" presStyleCnt="0">
        <dgm:presLayoutVars>
          <dgm:bulletEnabled val="1"/>
        </dgm:presLayoutVars>
      </dgm:prSet>
      <dgm:spPr/>
    </dgm:pt>
    <dgm:pt modelId="{84829B87-F0DB-4EC8-9D50-8A308A659F25}" type="pres">
      <dgm:prSet presAssocID="{8D111B1C-7863-4783-BC3C-CA9C4F15F97A}" presName="bgRect" presStyleLbl="alignNode1" presStyleIdx="3" presStyleCnt="4"/>
      <dgm:spPr/>
    </dgm:pt>
    <dgm:pt modelId="{E0D3EDDF-352D-4AD7-803D-077A263E76A4}" type="pres">
      <dgm:prSet presAssocID="{6E86F475-BE36-46A8-BC55-FA842B7A2B06}" presName="sibTransNodeRect" presStyleLbl="alignNode1" presStyleIdx="3" presStyleCnt="4">
        <dgm:presLayoutVars>
          <dgm:chMax val="0"/>
          <dgm:bulletEnabled val="1"/>
        </dgm:presLayoutVars>
      </dgm:prSet>
      <dgm:spPr/>
    </dgm:pt>
    <dgm:pt modelId="{60F7FA4F-D990-4298-BE9A-53837D07D70A}" type="pres">
      <dgm:prSet presAssocID="{8D111B1C-7863-4783-BC3C-CA9C4F15F97A}" presName="nodeRect" presStyleLbl="alignNode1" presStyleIdx="3" presStyleCnt="4">
        <dgm:presLayoutVars>
          <dgm:bulletEnabled val="1"/>
        </dgm:presLayoutVars>
      </dgm:prSet>
      <dgm:spPr/>
    </dgm:pt>
  </dgm:ptLst>
  <dgm:cxnLst>
    <dgm:cxn modelId="{E2615712-9ABF-47AF-A818-9A9048263E19}" type="presOf" srcId="{680A277D-25CB-424B-9B05-8030DC0481D6}" destId="{79ABE7A0-6A47-4FF2-8DC9-9B6C8FD95330}" srcOrd="1" destOrd="0" presId="urn:microsoft.com/office/officeart/2016/7/layout/LinearBlockProcessNumbered"/>
    <dgm:cxn modelId="{E4A11028-22D9-439C-BBC6-663AFCE72F15}" type="presOf" srcId="{7C838E39-D25D-42AB-8706-3A174AF30C9C}" destId="{DCA8FED5-E9EA-4465-AD42-F3C59C3CB239}" srcOrd="0" destOrd="0" presId="urn:microsoft.com/office/officeart/2016/7/layout/LinearBlockProcessNumbered"/>
    <dgm:cxn modelId="{147EDF3F-67D9-4C5E-9CB7-54E37C932EBB}" type="presOf" srcId="{DED07266-3140-45E5-824D-CCA9D858EBD4}" destId="{8EA95D93-FFFA-4A03-81A7-9D51069171CB}" srcOrd="0" destOrd="0" presId="urn:microsoft.com/office/officeart/2016/7/layout/LinearBlockProcessNumbered"/>
    <dgm:cxn modelId="{E901405B-7B67-4189-8DB7-0DE698ADAEE3}" type="presOf" srcId="{2D7E1586-9B57-4924-8B93-E32583CFBAD9}" destId="{60CC4760-B957-4550-89D3-566D4F6B05DC}" srcOrd="0" destOrd="0" presId="urn:microsoft.com/office/officeart/2016/7/layout/LinearBlockProcessNumbered"/>
    <dgm:cxn modelId="{400E215F-269B-4A6B-BE82-69F8DBE30E81}" type="presOf" srcId="{92FE669E-2848-44F9-89A1-FB2F7151AD27}" destId="{CC9533B8-5F3F-4229-BD45-DF24D29E0B92}" srcOrd="0" destOrd="0" presId="urn:microsoft.com/office/officeart/2016/7/layout/LinearBlockProcessNumbered"/>
    <dgm:cxn modelId="{56278A8A-A877-4CC2-AC39-AC5D6E9F457A}" type="presOf" srcId="{8D111B1C-7863-4783-BC3C-CA9C4F15F97A}" destId="{60F7FA4F-D990-4298-BE9A-53837D07D70A}" srcOrd="1" destOrd="0" presId="urn:microsoft.com/office/officeart/2016/7/layout/LinearBlockProcessNumbered"/>
    <dgm:cxn modelId="{A82B31A5-F1C4-469E-B780-CFE70D559958}" type="presOf" srcId="{DED07266-3140-45E5-824D-CCA9D858EBD4}" destId="{781D6553-F8AD-46A1-8DA5-40CD4B5398CF}" srcOrd="1" destOrd="0" presId="urn:microsoft.com/office/officeart/2016/7/layout/LinearBlockProcessNumbered"/>
    <dgm:cxn modelId="{49C0DDAA-662E-4A5B-8C2B-A0F01EB0411C}" srcId="{7C838E39-D25D-42AB-8706-3A174AF30C9C}" destId="{8D111B1C-7863-4783-BC3C-CA9C4F15F97A}" srcOrd="3" destOrd="0" parTransId="{837C1A30-731E-4B73-8DB2-8AE277166AC4}" sibTransId="{6E86F475-BE36-46A8-BC55-FA842B7A2B06}"/>
    <dgm:cxn modelId="{B039F6C1-7D5B-464D-A536-B1C6465328EF}" type="presOf" srcId="{680A277D-25CB-424B-9B05-8030DC0481D6}" destId="{70C92670-D9F1-42FA-B1A3-60A2C967B9CC}" srcOrd="0" destOrd="0" presId="urn:microsoft.com/office/officeart/2016/7/layout/LinearBlockProcessNumbered"/>
    <dgm:cxn modelId="{E99C55C6-0FB4-403B-8B6D-EC326A3F7C71}" type="presOf" srcId="{8D111B1C-7863-4783-BC3C-CA9C4F15F97A}" destId="{84829B87-F0DB-4EC8-9D50-8A308A659F25}" srcOrd="0" destOrd="0" presId="urn:microsoft.com/office/officeart/2016/7/layout/LinearBlockProcessNumbered"/>
    <dgm:cxn modelId="{5D4FD3C8-7AA1-4A0B-B0E5-0B1C0D9B4B0D}" type="presOf" srcId="{CC037548-647C-4DE0-98CD-E98070A43635}" destId="{F8CC1DD3-4363-4EAC-8D6E-A20C1FC16729}" srcOrd="0" destOrd="0" presId="urn:microsoft.com/office/officeart/2016/7/layout/LinearBlockProcessNumbered"/>
    <dgm:cxn modelId="{AD2FF1CA-91F4-47BF-86C0-DB015C38E023}" srcId="{7C838E39-D25D-42AB-8706-3A174AF30C9C}" destId="{DED07266-3140-45E5-824D-CCA9D858EBD4}" srcOrd="1" destOrd="0" parTransId="{4F87D8E1-FE7B-468F-AC2A-AEC4D359A5BA}" sibTransId="{2D7E1586-9B57-4924-8B93-E32583CFBAD9}"/>
    <dgm:cxn modelId="{26F05FD0-2A66-4BCF-B1A3-B33EB81A1219}" type="presOf" srcId="{6E86F475-BE36-46A8-BC55-FA842B7A2B06}" destId="{E0D3EDDF-352D-4AD7-803D-077A263E76A4}" srcOrd="0" destOrd="0" presId="urn:microsoft.com/office/officeart/2016/7/layout/LinearBlockProcessNumbered"/>
    <dgm:cxn modelId="{8A490AD2-0171-4ABE-A7EB-B038423511B0}" srcId="{7C838E39-D25D-42AB-8706-3A174AF30C9C}" destId="{92FE669E-2848-44F9-89A1-FB2F7151AD27}" srcOrd="0" destOrd="0" parTransId="{BA0767E1-BC47-4233-BB2C-4A54939C2763}" sibTransId="{9FD1977C-68FC-44D2-BD5C-867E519D48D6}"/>
    <dgm:cxn modelId="{91F3C1EF-317D-43CD-A5DE-54CA4F7B1288}" type="presOf" srcId="{9FD1977C-68FC-44D2-BD5C-867E519D48D6}" destId="{3DCB2670-D8C7-402F-9C00-BAA6F6B9DA16}" srcOrd="0" destOrd="0" presId="urn:microsoft.com/office/officeart/2016/7/layout/LinearBlockProcessNumbered"/>
    <dgm:cxn modelId="{3CF576F2-4E3C-49DB-80F9-D6D435F31E18}" srcId="{7C838E39-D25D-42AB-8706-3A174AF30C9C}" destId="{680A277D-25CB-424B-9B05-8030DC0481D6}" srcOrd="2" destOrd="0" parTransId="{BDD1D951-2ACE-4B60-802E-CDD377481AD0}" sibTransId="{CC037548-647C-4DE0-98CD-E98070A43635}"/>
    <dgm:cxn modelId="{0C9D73FD-EAA2-490F-A730-B5175A554D32}" type="presOf" srcId="{92FE669E-2848-44F9-89A1-FB2F7151AD27}" destId="{B236F6D5-6F22-4677-80A3-40AB9641B489}" srcOrd="1" destOrd="0" presId="urn:microsoft.com/office/officeart/2016/7/layout/LinearBlockProcessNumbered"/>
    <dgm:cxn modelId="{33C9E510-75BD-4B0D-9382-3AFC7F9BD242}" type="presParOf" srcId="{DCA8FED5-E9EA-4465-AD42-F3C59C3CB239}" destId="{DB618CF0-D403-46FA-B67B-4BE6648A8B91}" srcOrd="0" destOrd="0" presId="urn:microsoft.com/office/officeart/2016/7/layout/LinearBlockProcessNumbered"/>
    <dgm:cxn modelId="{02D066D9-A98C-4EB9-BF74-4587B3701764}" type="presParOf" srcId="{DB618CF0-D403-46FA-B67B-4BE6648A8B91}" destId="{CC9533B8-5F3F-4229-BD45-DF24D29E0B92}" srcOrd="0" destOrd="0" presId="urn:microsoft.com/office/officeart/2016/7/layout/LinearBlockProcessNumbered"/>
    <dgm:cxn modelId="{0ACAF53E-B35C-463C-AEBE-7794D9194271}" type="presParOf" srcId="{DB618CF0-D403-46FA-B67B-4BE6648A8B91}" destId="{3DCB2670-D8C7-402F-9C00-BAA6F6B9DA16}" srcOrd="1" destOrd="0" presId="urn:microsoft.com/office/officeart/2016/7/layout/LinearBlockProcessNumbered"/>
    <dgm:cxn modelId="{3D2B65A0-78FE-44B6-A933-3A369AC1A9B6}" type="presParOf" srcId="{DB618CF0-D403-46FA-B67B-4BE6648A8B91}" destId="{B236F6D5-6F22-4677-80A3-40AB9641B489}" srcOrd="2" destOrd="0" presId="urn:microsoft.com/office/officeart/2016/7/layout/LinearBlockProcessNumbered"/>
    <dgm:cxn modelId="{DE3DD6B0-1983-4002-83CB-3560C4AF166E}" type="presParOf" srcId="{DCA8FED5-E9EA-4465-AD42-F3C59C3CB239}" destId="{77EDAA69-2DDE-45DC-ACBF-132DB4809660}" srcOrd="1" destOrd="0" presId="urn:microsoft.com/office/officeart/2016/7/layout/LinearBlockProcessNumbered"/>
    <dgm:cxn modelId="{447ACA31-F0AF-49A9-B72E-600288675E08}" type="presParOf" srcId="{DCA8FED5-E9EA-4465-AD42-F3C59C3CB239}" destId="{F6E6F8EE-7837-4F59-9CDD-340A7ECE72F8}" srcOrd="2" destOrd="0" presId="urn:microsoft.com/office/officeart/2016/7/layout/LinearBlockProcessNumbered"/>
    <dgm:cxn modelId="{D161C3FD-6AE2-4762-93A8-47CD3A2140EA}" type="presParOf" srcId="{F6E6F8EE-7837-4F59-9CDD-340A7ECE72F8}" destId="{8EA95D93-FFFA-4A03-81A7-9D51069171CB}" srcOrd="0" destOrd="0" presId="urn:microsoft.com/office/officeart/2016/7/layout/LinearBlockProcessNumbered"/>
    <dgm:cxn modelId="{ECDB0C23-AADC-445D-B978-B79D636CCA84}" type="presParOf" srcId="{F6E6F8EE-7837-4F59-9CDD-340A7ECE72F8}" destId="{60CC4760-B957-4550-89D3-566D4F6B05DC}" srcOrd="1" destOrd="0" presId="urn:microsoft.com/office/officeart/2016/7/layout/LinearBlockProcessNumbered"/>
    <dgm:cxn modelId="{82536AB2-DBEF-4D25-A055-5578C093A03F}" type="presParOf" srcId="{F6E6F8EE-7837-4F59-9CDD-340A7ECE72F8}" destId="{781D6553-F8AD-46A1-8DA5-40CD4B5398CF}" srcOrd="2" destOrd="0" presId="urn:microsoft.com/office/officeart/2016/7/layout/LinearBlockProcessNumbered"/>
    <dgm:cxn modelId="{A4D4A69C-22BB-4294-B769-DE08226E33BF}" type="presParOf" srcId="{DCA8FED5-E9EA-4465-AD42-F3C59C3CB239}" destId="{F18C0CDB-8B63-4B4B-9865-CBF9296E2214}" srcOrd="3" destOrd="0" presId="urn:microsoft.com/office/officeart/2016/7/layout/LinearBlockProcessNumbered"/>
    <dgm:cxn modelId="{396E83FF-D937-407B-B915-09FAF6AF3379}" type="presParOf" srcId="{DCA8FED5-E9EA-4465-AD42-F3C59C3CB239}" destId="{E2796F75-36F0-40EC-911D-E815972576FE}" srcOrd="4" destOrd="0" presId="urn:microsoft.com/office/officeart/2016/7/layout/LinearBlockProcessNumbered"/>
    <dgm:cxn modelId="{760113F4-8DB2-4708-8042-CB5E237C9897}" type="presParOf" srcId="{E2796F75-36F0-40EC-911D-E815972576FE}" destId="{70C92670-D9F1-42FA-B1A3-60A2C967B9CC}" srcOrd="0" destOrd="0" presId="urn:microsoft.com/office/officeart/2016/7/layout/LinearBlockProcessNumbered"/>
    <dgm:cxn modelId="{4B6A8C04-58E2-4306-8825-EEDB3EE53C96}" type="presParOf" srcId="{E2796F75-36F0-40EC-911D-E815972576FE}" destId="{F8CC1DD3-4363-4EAC-8D6E-A20C1FC16729}" srcOrd="1" destOrd="0" presId="urn:microsoft.com/office/officeart/2016/7/layout/LinearBlockProcessNumbered"/>
    <dgm:cxn modelId="{5F960D8D-F3B6-4F29-B8B6-53BD9ED6655C}" type="presParOf" srcId="{E2796F75-36F0-40EC-911D-E815972576FE}" destId="{79ABE7A0-6A47-4FF2-8DC9-9B6C8FD95330}" srcOrd="2" destOrd="0" presId="urn:microsoft.com/office/officeart/2016/7/layout/LinearBlockProcessNumbered"/>
    <dgm:cxn modelId="{36AEB2B6-C4CA-4AAE-87FC-CF2B96985513}" type="presParOf" srcId="{DCA8FED5-E9EA-4465-AD42-F3C59C3CB239}" destId="{84B63A5C-24B8-4D6E-BB19-60AD1E891ED6}" srcOrd="5" destOrd="0" presId="urn:microsoft.com/office/officeart/2016/7/layout/LinearBlockProcessNumbered"/>
    <dgm:cxn modelId="{1A59CF5C-1B05-43E9-83A0-79E314A3FEE6}" type="presParOf" srcId="{DCA8FED5-E9EA-4465-AD42-F3C59C3CB239}" destId="{EF910A15-A666-4049-8666-A3BFB6DCBBB1}" srcOrd="6" destOrd="0" presId="urn:microsoft.com/office/officeart/2016/7/layout/LinearBlockProcessNumbered"/>
    <dgm:cxn modelId="{771A8751-4C98-486A-8D70-EBACE4A15796}" type="presParOf" srcId="{EF910A15-A666-4049-8666-A3BFB6DCBBB1}" destId="{84829B87-F0DB-4EC8-9D50-8A308A659F25}" srcOrd="0" destOrd="0" presId="urn:microsoft.com/office/officeart/2016/7/layout/LinearBlockProcessNumbered"/>
    <dgm:cxn modelId="{3A1A1956-9B96-4507-932D-839C3D4AFB56}" type="presParOf" srcId="{EF910A15-A666-4049-8666-A3BFB6DCBBB1}" destId="{E0D3EDDF-352D-4AD7-803D-077A263E76A4}" srcOrd="1" destOrd="0" presId="urn:microsoft.com/office/officeart/2016/7/layout/LinearBlockProcessNumbered"/>
    <dgm:cxn modelId="{BBDFE5EF-C1C0-488A-8EA6-7188E8D08C83}" type="presParOf" srcId="{EF910A15-A666-4049-8666-A3BFB6DCBBB1}" destId="{60F7FA4F-D990-4298-BE9A-53837D07D70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533B8-5F3F-4229-BD45-DF24D29E0B92}">
      <dsp:nvSpPr>
        <dsp:cNvPr id="0" name=""/>
        <dsp:cNvSpPr/>
      </dsp:nvSpPr>
      <dsp:spPr>
        <a:xfrm>
          <a:off x="201" y="570723"/>
          <a:ext cx="2437487" cy="292498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770" tIns="0" rIns="240770" bIns="330200" numCol="1" spcCol="1270" anchor="t" anchorCtr="0">
          <a:noAutofit/>
        </a:bodyPr>
        <a:lstStyle/>
        <a:p>
          <a:pPr marL="0" lvl="0" indent="0" algn="l" defTabSz="755650">
            <a:lnSpc>
              <a:spcPct val="90000"/>
            </a:lnSpc>
            <a:spcBef>
              <a:spcPct val="0"/>
            </a:spcBef>
            <a:spcAft>
              <a:spcPct val="35000"/>
            </a:spcAft>
            <a:buNone/>
          </a:pPr>
          <a:r>
            <a:rPr lang="en-GB" sz="1700" kern="1200" dirty="0"/>
            <a:t>Place a fact or statement (the needle) inside a chunk of a body of unrelated text (the haystack)</a:t>
          </a:r>
          <a:endParaRPr lang="en-US" sz="1700" kern="1200" dirty="0"/>
        </a:p>
      </dsp:txBody>
      <dsp:txXfrm>
        <a:off x="201" y="1740717"/>
        <a:ext cx="2437487" cy="1754990"/>
      </dsp:txXfrm>
    </dsp:sp>
    <dsp:sp modelId="{3DCB2670-D8C7-402F-9C00-BAA6F6B9DA16}">
      <dsp:nvSpPr>
        <dsp:cNvPr id="0" name=""/>
        <dsp:cNvSpPr/>
      </dsp:nvSpPr>
      <dsp:spPr>
        <a:xfrm>
          <a:off x="201" y="570723"/>
          <a:ext cx="2437487" cy="1169993"/>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0770" tIns="165100" rIns="240770" bIns="165100" numCol="1" spcCol="1270" anchor="ctr" anchorCtr="0">
          <a:noAutofit/>
        </a:bodyPr>
        <a:lstStyle/>
        <a:p>
          <a:pPr marL="0" lvl="0" indent="0" algn="l" defTabSz="2622550">
            <a:lnSpc>
              <a:spcPct val="90000"/>
            </a:lnSpc>
            <a:spcBef>
              <a:spcPct val="0"/>
            </a:spcBef>
            <a:spcAft>
              <a:spcPct val="35000"/>
            </a:spcAft>
            <a:buNone/>
          </a:pPr>
          <a:r>
            <a:rPr lang="en-US" sz="5900" kern="1200"/>
            <a:t>01</a:t>
          </a:r>
        </a:p>
      </dsp:txBody>
      <dsp:txXfrm>
        <a:off x="201" y="570723"/>
        <a:ext cx="2437487" cy="1169993"/>
      </dsp:txXfrm>
    </dsp:sp>
    <dsp:sp modelId="{8EA95D93-FFFA-4A03-81A7-9D51069171CB}">
      <dsp:nvSpPr>
        <dsp:cNvPr id="0" name=""/>
        <dsp:cNvSpPr/>
      </dsp:nvSpPr>
      <dsp:spPr>
        <a:xfrm>
          <a:off x="2632688" y="570723"/>
          <a:ext cx="2437487" cy="292498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770" tIns="0" rIns="240770" bIns="330200" numCol="1" spcCol="1270" anchor="t" anchorCtr="0">
          <a:noAutofit/>
        </a:bodyPr>
        <a:lstStyle/>
        <a:p>
          <a:pPr marL="0" lvl="0" indent="0" algn="l" defTabSz="755650">
            <a:lnSpc>
              <a:spcPct val="90000"/>
            </a:lnSpc>
            <a:spcBef>
              <a:spcPct val="0"/>
            </a:spcBef>
            <a:spcAft>
              <a:spcPct val="35000"/>
            </a:spcAft>
            <a:buNone/>
          </a:pPr>
          <a:r>
            <a:rPr lang="en-GB" sz="1700" kern="1200" dirty="0"/>
            <a:t>Provide the LLM with this text and a prompt asking about the needle</a:t>
          </a:r>
          <a:endParaRPr lang="en-US" sz="1700" kern="1200" dirty="0"/>
        </a:p>
      </dsp:txBody>
      <dsp:txXfrm>
        <a:off x="2632688" y="1740717"/>
        <a:ext cx="2437487" cy="1754990"/>
      </dsp:txXfrm>
    </dsp:sp>
    <dsp:sp modelId="{60CC4760-B957-4550-89D3-566D4F6B05DC}">
      <dsp:nvSpPr>
        <dsp:cNvPr id="0" name=""/>
        <dsp:cNvSpPr/>
      </dsp:nvSpPr>
      <dsp:spPr>
        <a:xfrm>
          <a:off x="2632688" y="570723"/>
          <a:ext cx="2437487" cy="1169993"/>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0770" tIns="165100" rIns="240770" bIns="165100" numCol="1" spcCol="1270" anchor="ctr" anchorCtr="0">
          <a:noAutofit/>
        </a:bodyPr>
        <a:lstStyle/>
        <a:p>
          <a:pPr marL="0" lvl="0" indent="0" algn="l" defTabSz="2622550">
            <a:lnSpc>
              <a:spcPct val="90000"/>
            </a:lnSpc>
            <a:spcBef>
              <a:spcPct val="0"/>
            </a:spcBef>
            <a:spcAft>
              <a:spcPct val="35000"/>
            </a:spcAft>
            <a:buNone/>
          </a:pPr>
          <a:r>
            <a:rPr lang="en-US" sz="5900" kern="1200"/>
            <a:t>02</a:t>
          </a:r>
        </a:p>
      </dsp:txBody>
      <dsp:txXfrm>
        <a:off x="2632688" y="570723"/>
        <a:ext cx="2437487" cy="1169993"/>
      </dsp:txXfrm>
    </dsp:sp>
    <dsp:sp modelId="{70C92670-D9F1-42FA-B1A3-60A2C967B9CC}">
      <dsp:nvSpPr>
        <dsp:cNvPr id="0" name=""/>
        <dsp:cNvSpPr/>
      </dsp:nvSpPr>
      <dsp:spPr>
        <a:xfrm>
          <a:off x="5265174" y="570723"/>
          <a:ext cx="2437487" cy="292498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770" tIns="0" rIns="240770" bIns="330200" numCol="1" spcCol="1270" anchor="t" anchorCtr="0">
          <a:noAutofit/>
        </a:bodyPr>
        <a:lstStyle/>
        <a:p>
          <a:pPr marL="0" lvl="0" indent="0" algn="l" defTabSz="755650">
            <a:lnSpc>
              <a:spcPct val="90000"/>
            </a:lnSpc>
            <a:spcBef>
              <a:spcPct val="0"/>
            </a:spcBef>
            <a:spcAft>
              <a:spcPct val="35000"/>
            </a:spcAft>
            <a:buNone/>
          </a:pPr>
          <a:r>
            <a:rPr lang="en-GB" sz="1700" b="0" i="0" kern="1200" dirty="0"/>
            <a:t>Iterate over various document depths (where the needle is placed) and context lengths to measure performance</a:t>
          </a:r>
          <a:endParaRPr lang="en-US" sz="1700" kern="1200" dirty="0"/>
        </a:p>
      </dsp:txBody>
      <dsp:txXfrm>
        <a:off x="5265174" y="1740717"/>
        <a:ext cx="2437487" cy="1754990"/>
      </dsp:txXfrm>
    </dsp:sp>
    <dsp:sp modelId="{F8CC1DD3-4363-4EAC-8D6E-A20C1FC16729}">
      <dsp:nvSpPr>
        <dsp:cNvPr id="0" name=""/>
        <dsp:cNvSpPr/>
      </dsp:nvSpPr>
      <dsp:spPr>
        <a:xfrm>
          <a:off x="5265174" y="570723"/>
          <a:ext cx="2437487" cy="1169993"/>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0770" tIns="165100" rIns="240770" bIns="165100" numCol="1" spcCol="1270" anchor="ctr" anchorCtr="0">
          <a:noAutofit/>
        </a:bodyPr>
        <a:lstStyle/>
        <a:p>
          <a:pPr marL="0" lvl="0" indent="0" algn="l" defTabSz="2622550">
            <a:lnSpc>
              <a:spcPct val="90000"/>
            </a:lnSpc>
            <a:spcBef>
              <a:spcPct val="0"/>
            </a:spcBef>
            <a:spcAft>
              <a:spcPct val="35000"/>
            </a:spcAft>
            <a:buNone/>
          </a:pPr>
          <a:r>
            <a:rPr lang="en-US" sz="5900" kern="1200"/>
            <a:t>03</a:t>
          </a:r>
        </a:p>
      </dsp:txBody>
      <dsp:txXfrm>
        <a:off x="5265174" y="570723"/>
        <a:ext cx="2437487" cy="1169993"/>
      </dsp:txXfrm>
    </dsp:sp>
    <dsp:sp modelId="{84829B87-F0DB-4EC8-9D50-8A308A659F25}">
      <dsp:nvSpPr>
        <dsp:cNvPr id="0" name=""/>
        <dsp:cNvSpPr/>
      </dsp:nvSpPr>
      <dsp:spPr>
        <a:xfrm>
          <a:off x="7897660" y="570723"/>
          <a:ext cx="2437487" cy="292498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770" tIns="0" rIns="240770" bIns="330200" numCol="1" spcCol="1270" anchor="t" anchorCtr="0">
          <a:noAutofit/>
        </a:bodyPr>
        <a:lstStyle/>
        <a:p>
          <a:pPr marL="0" lvl="0" indent="0" algn="l" defTabSz="755650">
            <a:lnSpc>
              <a:spcPct val="90000"/>
            </a:lnSpc>
            <a:spcBef>
              <a:spcPct val="0"/>
            </a:spcBef>
            <a:spcAft>
              <a:spcPct val="35000"/>
            </a:spcAft>
            <a:buNone/>
          </a:pPr>
          <a:r>
            <a:rPr lang="en-GB" sz="1700" kern="1200" dirty="0"/>
            <a:t>Aggregate the results and evaluate accuracy </a:t>
          </a:r>
          <a:endParaRPr lang="en-US" sz="1700" kern="1200" dirty="0"/>
        </a:p>
      </dsp:txBody>
      <dsp:txXfrm>
        <a:off x="7897660" y="1740717"/>
        <a:ext cx="2437487" cy="1754990"/>
      </dsp:txXfrm>
    </dsp:sp>
    <dsp:sp modelId="{E0D3EDDF-352D-4AD7-803D-077A263E76A4}">
      <dsp:nvSpPr>
        <dsp:cNvPr id="0" name=""/>
        <dsp:cNvSpPr/>
      </dsp:nvSpPr>
      <dsp:spPr>
        <a:xfrm>
          <a:off x="7897660" y="570723"/>
          <a:ext cx="2437487" cy="1169993"/>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0770" tIns="165100" rIns="240770" bIns="165100" numCol="1" spcCol="1270" anchor="ctr" anchorCtr="0">
          <a:noAutofit/>
        </a:bodyPr>
        <a:lstStyle/>
        <a:p>
          <a:pPr marL="0" lvl="0" indent="0" algn="l" defTabSz="2622550">
            <a:lnSpc>
              <a:spcPct val="90000"/>
            </a:lnSpc>
            <a:spcBef>
              <a:spcPct val="0"/>
            </a:spcBef>
            <a:spcAft>
              <a:spcPct val="35000"/>
            </a:spcAft>
            <a:buNone/>
          </a:pPr>
          <a:r>
            <a:rPr lang="en-US" sz="5900" kern="1200"/>
            <a:t>04</a:t>
          </a:r>
        </a:p>
      </dsp:txBody>
      <dsp:txXfrm>
        <a:off x="7897660" y="570723"/>
        <a:ext cx="2437487" cy="116999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B47105-314C-4287-ABE8-BBCBCC5F9DCE}" type="datetimeFigureOut">
              <a:rPr lang="en-DE" smtClean="0"/>
              <a:t>17/07/2025</a:t>
            </a:fld>
            <a:endParaRPr lang="en-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9AE28-E7DF-44B0-92D4-94E3E8338782}" type="slidenum">
              <a:rPr lang="en-DE" smtClean="0"/>
              <a:t>‹Nr.›</a:t>
            </a:fld>
            <a:endParaRPr lang="en-DE"/>
          </a:p>
        </p:txBody>
      </p:sp>
    </p:spTree>
    <p:extLst>
      <p:ext uri="{BB962C8B-B14F-4D97-AF65-F5344CB8AC3E}">
        <p14:creationId xmlns:p14="http://schemas.microsoft.com/office/powerpoint/2010/main" val="120573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   Working memory or RAM of models with transformer architecture, the most common among modern LLMs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Contains the prompt, system prompt conversations history and any additional documents to be considered in the task</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 Context size and parameter count are common hallmarks of modern LLMs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kern="1200" dirty="0">
                <a:solidFill>
                  <a:schemeClr val="tx1"/>
                </a:solidFill>
                <a:effectLst/>
                <a:latin typeface="+mn-lt"/>
                <a:ea typeface="+mn-ea"/>
                <a:cs typeface="+mn-cs"/>
              </a:rPr>
              <a:t>Googles Gemini 1.5 for instance prides itself on its 1 million token context window.</a:t>
            </a:r>
            <a:endParaRPr lang="en-GB"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Context window is limited, so we employ techniques such as RAG to optimize the most relevant content for the limited tokens that can be included</a:t>
            </a:r>
          </a:p>
          <a:p>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4</a:t>
            </a:fld>
            <a:endParaRPr lang="en-DE"/>
          </a:p>
        </p:txBody>
      </p:sp>
    </p:spTree>
    <p:extLst>
      <p:ext uri="{BB962C8B-B14F-4D97-AF65-F5344CB8AC3E}">
        <p14:creationId xmlns:p14="http://schemas.microsoft.com/office/powerpoint/2010/main" val="411191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Revise goals</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16</a:t>
            </a:fld>
            <a:endParaRPr lang="en-DE"/>
          </a:p>
        </p:txBody>
      </p:sp>
    </p:spTree>
    <p:extLst>
      <p:ext uri="{BB962C8B-B14F-4D97-AF65-F5344CB8AC3E}">
        <p14:creationId xmlns:p14="http://schemas.microsoft.com/office/powerpoint/2010/main" val="47452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6AF2D-AEFA-73DA-811D-9F2A7B73067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C78996-0D6B-45F0-9317-B40A1744798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22F9EA0-ECF1-71E3-029A-5DF7F1E738C1}"/>
              </a:ext>
            </a:extLst>
          </p:cNvPr>
          <p:cNvSpPr>
            <a:spLocks noGrp="1"/>
          </p:cNvSpPr>
          <p:nvPr>
            <p:ph type="body" idx="1"/>
          </p:nvPr>
        </p:nvSpPr>
        <p:spPr/>
        <p:txBody>
          <a:bodyPr/>
          <a:lstStyle/>
          <a:p>
            <a:r>
              <a:rPr lang="en-GB" dirty="0"/>
              <a:t>Phase in math</a:t>
            </a:r>
            <a:endParaRPr lang="en-DE" dirty="0"/>
          </a:p>
        </p:txBody>
      </p:sp>
      <p:sp>
        <p:nvSpPr>
          <p:cNvPr id="4" name="Foliennummernplatzhalter 3">
            <a:extLst>
              <a:ext uri="{FF2B5EF4-FFF2-40B4-BE49-F238E27FC236}">
                <a16:creationId xmlns:a16="http://schemas.microsoft.com/office/drawing/2014/main" id="{3F735206-EC83-344A-AA14-7DB334665153}"/>
              </a:ext>
            </a:extLst>
          </p:cNvPr>
          <p:cNvSpPr>
            <a:spLocks noGrp="1"/>
          </p:cNvSpPr>
          <p:nvPr>
            <p:ph type="sldNum" sz="quarter" idx="5"/>
          </p:nvPr>
        </p:nvSpPr>
        <p:spPr/>
        <p:txBody>
          <a:bodyPr/>
          <a:lstStyle/>
          <a:p>
            <a:fld id="{1D49AE28-E7DF-44B0-92D4-94E3E8338782}" type="slidenum">
              <a:rPr lang="en-DE" smtClean="0"/>
              <a:t>18</a:t>
            </a:fld>
            <a:endParaRPr lang="en-DE"/>
          </a:p>
        </p:txBody>
      </p:sp>
    </p:spTree>
    <p:extLst>
      <p:ext uri="{BB962C8B-B14F-4D97-AF65-F5344CB8AC3E}">
        <p14:creationId xmlns:p14="http://schemas.microsoft.com/office/powerpoint/2010/main" val="424079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Phase in math</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19</a:t>
            </a:fld>
            <a:endParaRPr lang="en-DE"/>
          </a:p>
        </p:txBody>
      </p:sp>
    </p:spTree>
    <p:extLst>
      <p:ext uri="{BB962C8B-B14F-4D97-AF65-F5344CB8AC3E}">
        <p14:creationId xmlns:p14="http://schemas.microsoft.com/office/powerpoint/2010/main" val="2027486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FF41-72B8-707D-3C18-0BFF800747E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E6EC743-84B1-F42A-E1A7-2009CE65098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DCCF336-B082-992E-3931-6DE4195F5A0C}"/>
              </a:ext>
            </a:extLst>
          </p:cNvPr>
          <p:cNvSpPr>
            <a:spLocks noGrp="1"/>
          </p:cNvSpPr>
          <p:nvPr>
            <p:ph type="body" idx="1"/>
          </p:nvPr>
        </p:nvSpPr>
        <p:spPr/>
        <p:txBody>
          <a:bodyPr/>
          <a:lstStyle/>
          <a:p>
            <a:r>
              <a:rPr lang="en-GB" dirty="0"/>
              <a:t>Phase in math</a:t>
            </a:r>
            <a:endParaRPr lang="en-DE" dirty="0"/>
          </a:p>
        </p:txBody>
      </p:sp>
      <p:sp>
        <p:nvSpPr>
          <p:cNvPr id="4" name="Foliennummernplatzhalter 3">
            <a:extLst>
              <a:ext uri="{FF2B5EF4-FFF2-40B4-BE49-F238E27FC236}">
                <a16:creationId xmlns:a16="http://schemas.microsoft.com/office/drawing/2014/main" id="{C81B916C-4132-6E87-7E65-0ADB1C100EF0}"/>
              </a:ext>
            </a:extLst>
          </p:cNvPr>
          <p:cNvSpPr>
            <a:spLocks noGrp="1"/>
          </p:cNvSpPr>
          <p:nvPr>
            <p:ph type="sldNum" sz="quarter" idx="5"/>
          </p:nvPr>
        </p:nvSpPr>
        <p:spPr/>
        <p:txBody>
          <a:bodyPr/>
          <a:lstStyle/>
          <a:p>
            <a:fld id="{1D49AE28-E7DF-44B0-92D4-94E3E8338782}" type="slidenum">
              <a:rPr lang="en-DE" smtClean="0"/>
              <a:t>20</a:t>
            </a:fld>
            <a:endParaRPr lang="en-DE"/>
          </a:p>
        </p:txBody>
      </p:sp>
    </p:spTree>
    <p:extLst>
      <p:ext uri="{BB962C8B-B14F-4D97-AF65-F5344CB8AC3E}">
        <p14:creationId xmlns:p14="http://schemas.microsoft.com/office/powerpoint/2010/main" val="377232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ENL-50 metric: max needle count/ difficulty at which </a:t>
            </a:r>
            <a:r>
              <a:rPr lang="en-GB" dirty="0" err="1"/>
              <a:t>acc</a:t>
            </a:r>
            <a:r>
              <a:rPr lang="en-GB" dirty="0"/>
              <a:t> &gt; 50% </a:t>
            </a:r>
          </a:p>
          <a:p>
            <a:r>
              <a:rPr lang="en-GB" dirty="0"/>
              <a:t>Tau value = </a:t>
            </a:r>
            <a:r>
              <a:rPr lang="el-GR" sz="1200" dirty="0"/>
              <a:t>τ</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25</a:t>
            </a:fld>
            <a:endParaRPr lang="en-DE"/>
          </a:p>
        </p:txBody>
      </p:sp>
    </p:spTree>
    <p:extLst>
      <p:ext uri="{BB962C8B-B14F-4D97-AF65-F5344CB8AC3E}">
        <p14:creationId xmlns:p14="http://schemas.microsoft.com/office/powerpoint/2010/main" val="388176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Reduce to one slide</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27</a:t>
            </a:fld>
            <a:endParaRPr lang="en-DE"/>
          </a:p>
        </p:txBody>
      </p:sp>
    </p:spTree>
    <p:extLst>
      <p:ext uri="{BB962C8B-B14F-4D97-AF65-F5344CB8AC3E}">
        <p14:creationId xmlns:p14="http://schemas.microsoft.com/office/powerpoint/2010/main" val="423361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llama 3.1 overall small improvement, </a:t>
            </a:r>
            <a:r>
              <a:rPr lang="en-GB"/>
              <a:t>but actual </a:t>
            </a:r>
            <a:r>
              <a:rPr lang="en-GB" dirty="0"/>
              <a:t>performance decrease in M-RS</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29</a:t>
            </a:fld>
            <a:endParaRPr lang="en-DE"/>
          </a:p>
        </p:txBody>
      </p:sp>
    </p:spTree>
    <p:extLst>
      <p:ext uri="{BB962C8B-B14F-4D97-AF65-F5344CB8AC3E}">
        <p14:creationId xmlns:p14="http://schemas.microsoft.com/office/powerpoint/2010/main" val="285927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Failure beyond 64 needles revising</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30</a:t>
            </a:fld>
            <a:endParaRPr lang="en-DE"/>
          </a:p>
        </p:txBody>
      </p:sp>
    </p:spTree>
    <p:extLst>
      <p:ext uri="{BB962C8B-B14F-4D97-AF65-F5344CB8AC3E}">
        <p14:creationId xmlns:p14="http://schemas.microsoft.com/office/powerpoint/2010/main" val="1669683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Add discussion, critique and outlook</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34</a:t>
            </a:fld>
            <a:endParaRPr lang="en-DE"/>
          </a:p>
        </p:txBody>
      </p:sp>
    </p:spTree>
    <p:extLst>
      <p:ext uri="{BB962C8B-B14F-4D97-AF65-F5344CB8AC3E}">
        <p14:creationId xmlns:p14="http://schemas.microsoft.com/office/powerpoint/2010/main" val="310600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7AB89-A982-576D-878E-5A4D2D02C4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D825345-CF09-8BDC-27C3-BA1FDE690E5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8D50CE-819C-EA4B-0F0B-32392D04FAF3}"/>
              </a:ext>
            </a:extLst>
          </p:cNvPr>
          <p:cNvSpPr>
            <a:spLocks noGrp="1"/>
          </p:cNvSpPr>
          <p:nvPr>
            <p:ph type="body" idx="1"/>
          </p:nvPr>
        </p:nvSpPr>
        <p:spPr/>
        <p:txBody>
          <a:bodyPr/>
          <a:lstStyle/>
          <a:p>
            <a:r>
              <a:rPr lang="en-GB" dirty="0"/>
              <a:t>What is the stack made of?</a:t>
            </a:r>
          </a:p>
          <a:p>
            <a:r>
              <a:rPr lang="en-GB" dirty="0"/>
              <a:t>What is the effective length? -&gt; Score &gt;= 85</a:t>
            </a:r>
          </a:p>
          <a:p>
            <a:r>
              <a:rPr lang="en-GB" dirty="0"/>
              <a:t>Revisit Limitations</a:t>
            </a:r>
          </a:p>
          <a:p>
            <a:endParaRPr lang="en-GB" dirty="0"/>
          </a:p>
          <a:p>
            <a:endParaRPr lang="en-GB" dirty="0"/>
          </a:p>
          <a:p>
            <a:endParaRPr lang="en-GB" dirty="0"/>
          </a:p>
          <a:p>
            <a:endParaRPr lang="en-GB" dirty="0"/>
          </a:p>
          <a:p>
            <a:endParaRPr lang="en-GB" dirty="0"/>
          </a:p>
          <a:p>
            <a:endParaRPr lang="en-DE" dirty="0"/>
          </a:p>
        </p:txBody>
      </p:sp>
      <p:sp>
        <p:nvSpPr>
          <p:cNvPr id="4" name="Foliennummernplatzhalter 3">
            <a:extLst>
              <a:ext uri="{FF2B5EF4-FFF2-40B4-BE49-F238E27FC236}">
                <a16:creationId xmlns:a16="http://schemas.microsoft.com/office/drawing/2014/main" id="{429E71F6-AEEE-C50B-3A30-4B81194CF0C2}"/>
              </a:ext>
            </a:extLst>
          </p:cNvPr>
          <p:cNvSpPr>
            <a:spLocks noGrp="1"/>
          </p:cNvSpPr>
          <p:nvPr>
            <p:ph type="sldNum" sz="quarter" idx="5"/>
          </p:nvPr>
        </p:nvSpPr>
        <p:spPr/>
        <p:txBody>
          <a:bodyPr/>
          <a:lstStyle/>
          <a:p>
            <a:fld id="{1D49AE28-E7DF-44B0-92D4-94E3E8338782}" type="slidenum">
              <a:rPr lang="en-DE" smtClean="0"/>
              <a:t>37</a:t>
            </a:fld>
            <a:endParaRPr lang="en-DE"/>
          </a:p>
        </p:txBody>
      </p:sp>
    </p:spTree>
    <p:extLst>
      <p:ext uri="{BB962C8B-B14F-4D97-AF65-F5344CB8AC3E}">
        <p14:creationId xmlns:p14="http://schemas.microsoft.com/office/powerpoint/2010/main" val="96475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C9D31-42D5-AA7F-819D-2AD74D6489A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BFE59F-BEE3-3C09-4F67-454E69761DE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A5F917E-EDAD-BA2B-F0EC-80F08F5D6D6D}"/>
              </a:ext>
            </a:extLst>
          </p:cNvPr>
          <p:cNvSpPr>
            <a:spLocks noGrp="1"/>
          </p:cNvSpPr>
          <p:nvPr>
            <p:ph type="body" idx="1"/>
          </p:nvPr>
        </p:nvSpPr>
        <p:spPr/>
        <p:txBody>
          <a:bodyPr/>
          <a:lstStyle/>
          <a:p>
            <a:r>
              <a:rPr lang="en-GB" dirty="0"/>
              <a:t>-   Generally, longer prompts and outputs, especially relevant for reasoning models like open AIs o3 series</a:t>
            </a:r>
          </a:p>
          <a:p>
            <a:endParaRPr lang="en-GB" dirty="0"/>
          </a:p>
          <a:p>
            <a:pPr marL="171450" indent="-171450">
              <a:buFontTx/>
              <a:buChar char="-"/>
            </a:pPr>
            <a:r>
              <a:rPr lang="en-GB" dirty="0"/>
              <a:t>Very important for more competent code completions, as it allows the inclusion of larger code bases to be considered</a:t>
            </a:r>
          </a:p>
          <a:p>
            <a:pPr marL="171450" indent="-171450">
              <a:buFontTx/>
              <a:buChar char="-"/>
            </a:pPr>
            <a:endParaRPr lang="en-GB" dirty="0"/>
          </a:p>
          <a:p>
            <a:pPr marL="171450" indent="-171450">
              <a:buFontTx/>
              <a:buChar char="-"/>
            </a:pPr>
            <a:r>
              <a:rPr lang="en-GB" dirty="0"/>
              <a:t>Also useful for conversational applications to remember longer exchanges</a:t>
            </a:r>
          </a:p>
          <a:p>
            <a:pPr marL="171450" indent="-171450">
              <a:buFontTx/>
              <a:buChar char="-"/>
            </a:pPr>
            <a:endParaRPr lang="en-GB" dirty="0"/>
          </a:p>
          <a:p>
            <a:pPr marL="171450" indent="-171450">
              <a:buFontTx/>
              <a:buChar char="-"/>
            </a:pPr>
            <a:r>
              <a:rPr lang="en-GB" dirty="0"/>
              <a:t>Move form RAG to CAG </a:t>
            </a:r>
            <a:endParaRPr lang="en-DE" dirty="0"/>
          </a:p>
        </p:txBody>
      </p:sp>
      <p:sp>
        <p:nvSpPr>
          <p:cNvPr id="4" name="Foliennummernplatzhalter 3">
            <a:extLst>
              <a:ext uri="{FF2B5EF4-FFF2-40B4-BE49-F238E27FC236}">
                <a16:creationId xmlns:a16="http://schemas.microsoft.com/office/drawing/2014/main" id="{3FE95F5D-295F-CC9B-BDBE-B30359B49528}"/>
              </a:ext>
            </a:extLst>
          </p:cNvPr>
          <p:cNvSpPr>
            <a:spLocks noGrp="1"/>
          </p:cNvSpPr>
          <p:nvPr>
            <p:ph type="sldNum" sz="quarter" idx="5"/>
          </p:nvPr>
        </p:nvSpPr>
        <p:spPr/>
        <p:txBody>
          <a:bodyPr/>
          <a:lstStyle/>
          <a:p>
            <a:fld id="{1D49AE28-E7DF-44B0-92D4-94E3E8338782}" type="slidenum">
              <a:rPr lang="en-DE" smtClean="0"/>
              <a:t>5</a:t>
            </a:fld>
            <a:endParaRPr lang="en-DE"/>
          </a:p>
        </p:txBody>
      </p:sp>
    </p:spTree>
    <p:extLst>
      <p:ext uri="{BB962C8B-B14F-4D97-AF65-F5344CB8AC3E}">
        <p14:creationId xmlns:p14="http://schemas.microsoft.com/office/powerpoint/2010/main" val="88518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Add 03 and code completion</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41</a:t>
            </a:fld>
            <a:endParaRPr lang="en-DE"/>
          </a:p>
        </p:txBody>
      </p:sp>
    </p:spTree>
    <p:extLst>
      <p:ext uri="{BB962C8B-B14F-4D97-AF65-F5344CB8AC3E}">
        <p14:creationId xmlns:p14="http://schemas.microsoft.com/office/powerpoint/2010/main" val="3640735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a:t>Explosive growth in context size in the last years</a:t>
            </a:r>
          </a:p>
          <a:p>
            <a:pPr marL="171450" indent="-171450">
              <a:buFontTx/>
              <a:buChar char="-"/>
            </a:pPr>
            <a:r>
              <a:rPr lang="en-GB" dirty="0"/>
              <a:t>Form gpt1 (2019) at 512 to Gemini 1M to Lama Scout 10M</a:t>
            </a:r>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6</a:t>
            </a:fld>
            <a:endParaRPr lang="en-DE"/>
          </a:p>
        </p:txBody>
      </p:sp>
    </p:spTree>
    <p:extLst>
      <p:ext uri="{BB962C8B-B14F-4D97-AF65-F5344CB8AC3E}">
        <p14:creationId xmlns:p14="http://schemas.microsoft.com/office/powerpoint/2010/main" val="116616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7</a:t>
            </a:fld>
            <a:endParaRPr lang="en-DE"/>
          </a:p>
        </p:txBody>
      </p:sp>
    </p:spTree>
    <p:extLst>
      <p:ext uri="{BB962C8B-B14F-4D97-AF65-F5344CB8AC3E}">
        <p14:creationId xmlns:p14="http://schemas.microsoft.com/office/powerpoint/2010/main" val="3573679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a:p>
            <a:r>
              <a:rPr lang="en-GB" dirty="0"/>
              <a:t>You might be familiar with the idiom of the needle in the haystack, but in the context of long context evaluation, the origin of the expression goes back to Greg Kamradt.</a:t>
            </a:r>
          </a:p>
          <a:p>
            <a:endParaRPr lang="en-GB" dirty="0"/>
          </a:p>
          <a:p>
            <a:r>
              <a:rPr lang="en-GB" dirty="0"/>
              <a:t>NIAH initially presented in a twitter post by Greg Kamradt.</a:t>
            </a:r>
            <a:br>
              <a:rPr lang="en-GB" dirty="0"/>
            </a:br>
            <a:br>
              <a:rPr lang="en-GB" dirty="0"/>
            </a:br>
            <a:endParaRPr lang="en-GB" dirty="0"/>
          </a:p>
          <a:p>
            <a:endParaRPr lang="en-GB" dirty="0"/>
          </a:p>
          <a:p>
            <a:endParaRPr lang="en-GB" dirty="0"/>
          </a:p>
          <a:p>
            <a:endParaRPr lang="en-GB" dirty="0"/>
          </a:p>
          <a:p>
            <a:r>
              <a:rPr lang="en-GB" dirty="0"/>
              <a:t>From there, we see several LLM Benchmarking Frameworks developed</a:t>
            </a:r>
          </a:p>
          <a:p>
            <a:endParaRPr lang="en-GB" dirty="0"/>
          </a:p>
        </p:txBody>
      </p:sp>
      <p:sp>
        <p:nvSpPr>
          <p:cNvPr id="4" name="Foliennummernplatzhalter 3"/>
          <p:cNvSpPr>
            <a:spLocks noGrp="1"/>
          </p:cNvSpPr>
          <p:nvPr>
            <p:ph type="sldNum" sz="quarter" idx="5"/>
          </p:nvPr>
        </p:nvSpPr>
        <p:spPr/>
        <p:txBody>
          <a:bodyPr/>
          <a:lstStyle/>
          <a:p>
            <a:fld id="{1D49AE28-E7DF-44B0-92D4-94E3E8338782}" type="slidenum">
              <a:rPr lang="en-DE" smtClean="0"/>
              <a:t>9</a:t>
            </a:fld>
            <a:endParaRPr lang="en-DE"/>
          </a:p>
        </p:txBody>
      </p:sp>
    </p:spTree>
    <p:extLst>
      <p:ext uri="{BB962C8B-B14F-4D97-AF65-F5344CB8AC3E}">
        <p14:creationId xmlns:p14="http://schemas.microsoft.com/office/powerpoint/2010/main" val="345388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10</a:t>
            </a:fld>
            <a:endParaRPr lang="en-DE"/>
          </a:p>
        </p:txBody>
      </p:sp>
    </p:spTree>
    <p:extLst>
      <p:ext uri="{BB962C8B-B14F-4D97-AF65-F5344CB8AC3E}">
        <p14:creationId xmlns:p14="http://schemas.microsoft.com/office/powerpoint/2010/main" val="254010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FADE7-DE90-1430-A4F9-FE6C31B4DC2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A4D70C8-6CA6-56B1-A8D5-FA0DC40247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581C5AF-9F93-94CC-D257-C108DA10B143}"/>
              </a:ext>
            </a:extLst>
          </p:cNvPr>
          <p:cNvSpPr>
            <a:spLocks noGrp="1"/>
          </p:cNvSpPr>
          <p:nvPr>
            <p:ph type="body" idx="1"/>
          </p:nvPr>
        </p:nvSpPr>
        <p:spPr/>
        <p:txBody>
          <a:bodyPr/>
          <a:lstStyle/>
          <a:p>
            <a:r>
              <a:rPr lang="en-GB" dirty="0"/>
              <a:t>Key Takeaways:</a:t>
            </a:r>
          </a:p>
          <a:p>
            <a:pPr marL="171450" indent="-171450">
              <a:buFontTx/>
              <a:buChar char="-"/>
            </a:pPr>
            <a:r>
              <a:rPr lang="en-GB" dirty="0"/>
              <a:t>Performance degrades past 73k Tokens</a:t>
            </a:r>
          </a:p>
          <a:p>
            <a:pPr marL="171450" indent="-171450">
              <a:buFontTx/>
              <a:buChar char="-"/>
            </a:pPr>
            <a:r>
              <a:rPr lang="en-GB" dirty="0"/>
              <a:t>Low performance in the first 10-50% of the stack (lost in the middle)</a:t>
            </a:r>
          </a:p>
          <a:p>
            <a:pPr marL="171450" indent="-171450">
              <a:buFontTx/>
              <a:buChar char="-"/>
            </a:pPr>
            <a:r>
              <a:rPr lang="en-GB" dirty="0"/>
              <a:t>Perfect recall if the needle was inserted at the beginning of the Document </a:t>
            </a:r>
          </a:p>
          <a:p>
            <a:pPr marL="171450" indent="-171450">
              <a:buFontTx/>
              <a:buChar char="-"/>
            </a:pPr>
            <a:endParaRPr lang="en-GB" dirty="0"/>
          </a:p>
          <a:p>
            <a:pPr marL="171450" indent="-171450">
              <a:buFontTx/>
              <a:buChar char="-"/>
            </a:pPr>
            <a:r>
              <a:rPr lang="en-GB" dirty="0"/>
              <a:t>2x tests for higher context sizes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This test cost ~$200 for API calls (a single call at 128K input tokens costs $1.28)</a:t>
            </a:r>
          </a:p>
          <a:p>
            <a:pPr marL="0" indent="0">
              <a:buFontTx/>
              <a:buNone/>
            </a:pPr>
            <a:endParaRPr lang="en-DE" dirty="0"/>
          </a:p>
        </p:txBody>
      </p:sp>
      <p:sp>
        <p:nvSpPr>
          <p:cNvPr id="4" name="Foliennummernplatzhalter 3">
            <a:extLst>
              <a:ext uri="{FF2B5EF4-FFF2-40B4-BE49-F238E27FC236}">
                <a16:creationId xmlns:a16="http://schemas.microsoft.com/office/drawing/2014/main" id="{0184F4BF-0F42-C7D8-9816-329A2BC68838}"/>
              </a:ext>
            </a:extLst>
          </p:cNvPr>
          <p:cNvSpPr>
            <a:spLocks noGrp="1"/>
          </p:cNvSpPr>
          <p:nvPr>
            <p:ph type="sldNum" sz="quarter" idx="5"/>
          </p:nvPr>
        </p:nvSpPr>
        <p:spPr/>
        <p:txBody>
          <a:bodyPr/>
          <a:lstStyle/>
          <a:p>
            <a:fld id="{1D49AE28-E7DF-44B0-92D4-94E3E8338782}" type="slidenum">
              <a:rPr lang="en-DE" smtClean="0"/>
              <a:t>11</a:t>
            </a:fld>
            <a:endParaRPr lang="en-DE"/>
          </a:p>
        </p:txBody>
      </p:sp>
    </p:spTree>
    <p:extLst>
      <p:ext uri="{BB962C8B-B14F-4D97-AF65-F5344CB8AC3E}">
        <p14:creationId xmlns:p14="http://schemas.microsoft.com/office/powerpoint/2010/main" val="86666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What is the stack made of?</a:t>
            </a:r>
          </a:p>
          <a:p>
            <a:r>
              <a:rPr lang="en-GB" dirty="0"/>
              <a:t>Score &gt;= 85.7 based on llama2-7b at 4K context length</a:t>
            </a:r>
          </a:p>
          <a:p>
            <a:r>
              <a:rPr lang="en-GB" dirty="0"/>
              <a:t>Revisit Limitations</a:t>
            </a:r>
          </a:p>
          <a:p>
            <a:endParaRPr lang="en-GB" dirty="0"/>
          </a:p>
          <a:p>
            <a:endParaRPr lang="en-GB" dirty="0"/>
          </a:p>
          <a:p>
            <a:endParaRPr lang="en-GB" dirty="0"/>
          </a:p>
          <a:p>
            <a:endParaRPr lang="en-GB" dirty="0"/>
          </a:p>
          <a:p>
            <a:endParaRPr lang="en-GB" dirty="0"/>
          </a:p>
          <a:p>
            <a:endParaRPr lang="en-DE" dirty="0"/>
          </a:p>
        </p:txBody>
      </p:sp>
      <p:sp>
        <p:nvSpPr>
          <p:cNvPr id="4" name="Foliennummernplatzhalter 3"/>
          <p:cNvSpPr>
            <a:spLocks noGrp="1"/>
          </p:cNvSpPr>
          <p:nvPr>
            <p:ph type="sldNum" sz="quarter" idx="5"/>
          </p:nvPr>
        </p:nvSpPr>
        <p:spPr/>
        <p:txBody>
          <a:bodyPr/>
          <a:lstStyle/>
          <a:p>
            <a:fld id="{1D49AE28-E7DF-44B0-92D4-94E3E8338782}" type="slidenum">
              <a:rPr lang="en-DE" smtClean="0"/>
              <a:t>12</a:t>
            </a:fld>
            <a:endParaRPr lang="en-DE"/>
          </a:p>
        </p:txBody>
      </p:sp>
    </p:spTree>
    <p:extLst>
      <p:ext uri="{BB962C8B-B14F-4D97-AF65-F5344CB8AC3E}">
        <p14:creationId xmlns:p14="http://schemas.microsoft.com/office/powerpoint/2010/main" val="57034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F1AF7-4348-6199-452A-21349FE96B2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AFD4C5-0E5E-2B3D-7909-DE0B4DD778C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636FE2-D8D5-1DA4-BBA4-ECAF9DBCBAE6}"/>
              </a:ext>
            </a:extLst>
          </p:cNvPr>
          <p:cNvSpPr>
            <a:spLocks noGrp="1"/>
          </p:cNvSpPr>
          <p:nvPr>
            <p:ph type="body" idx="1"/>
          </p:nvPr>
        </p:nvSpPr>
        <p:spPr/>
        <p:txBody>
          <a:bodyPr/>
          <a:lstStyle/>
          <a:p>
            <a:r>
              <a:rPr lang="en-GB" dirty="0"/>
              <a:t>What is the stack made of?</a:t>
            </a:r>
          </a:p>
          <a:p>
            <a:r>
              <a:rPr lang="en-GB" dirty="0"/>
              <a:t>What is the effective length? -&gt; Score &gt;= 85.7 based on Lama baseline, why that baseline</a:t>
            </a:r>
          </a:p>
          <a:p>
            <a:r>
              <a:rPr lang="en-GB" dirty="0"/>
              <a:t>Revisit Limitations</a:t>
            </a:r>
          </a:p>
          <a:p>
            <a:endParaRPr lang="en-GB" dirty="0"/>
          </a:p>
          <a:p>
            <a:endParaRPr lang="en-GB" dirty="0"/>
          </a:p>
          <a:p>
            <a:endParaRPr lang="en-GB" dirty="0"/>
          </a:p>
          <a:p>
            <a:endParaRPr lang="en-GB" dirty="0"/>
          </a:p>
          <a:p>
            <a:endParaRPr lang="en-GB" dirty="0"/>
          </a:p>
          <a:p>
            <a:endParaRPr lang="en-DE" dirty="0"/>
          </a:p>
        </p:txBody>
      </p:sp>
      <p:sp>
        <p:nvSpPr>
          <p:cNvPr id="4" name="Foliennummernplatzhalter 3">
            <a:extLst>
              <a:ext uri="{FF2B5EF4-FFF2-40B4-BE49-F238E27FC236}">
                <a16:creationId xmlns:a16="http://schemas.microsoft.com/office/drawing/2014/main" id="{30CB7888-6C60-781E-BA52-C64399903889}"/>
              </a:ext>
            </a:extLst>
          </p:cNvPr>
          <p:cNvSpPr>
            <a:spLocks noGrp="1"/>
          </p:cNvSpPr>
          <p:nvPr>
            <p:ph type="sldNum" sz="quarter" idx="5"/>
          </p:nvPr>
        </p:nvSpPr>
        <p:spPr/>
        <p:txBody>
          <a:bodyPr/>
          <a:lstStyle/>
          <a:p>
            <a:fld id="{1D49AE28-E7DF-44B0-92D4-94E3E8338782}" type="slidenum">
              <a:rPr lang="en-DE" smtClean="0"/>
              <a:t>13</a:t>
            </a:fld>
            <a:endParaRPr lang="en-DE"/>
          </a:p>
        </p:txBody>
      </p:sp>
    </p:spTree>
    <p:extLst>
      <p:ext uri="{BB962C8B-B14F-4D97-AF65-F5344CB8AC3E}">
        <p14:creationId xmlns:p14="http://schemas.microsoft.com/office/powerpoint/2010/main" val="164054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FDA273-4DD7-A224-2E13-596308BE080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DE"/>
          </a:p>
        </p:txBody>
      </p:sp>
      <p:sp>
        <p:nvSpPr>
          <p:cNvPr id="3" name="Untertitel 2">
            <a:extLst>
              <a:ext uri="{FF2B5EF4-FFF2-40B4-BE49-F238E27FC236}">
                <a16:creationId xmlns:a16="http://schemas.microsoft.com/office/drawing/2014/main" id="{5BD84DE9-21C2-503A-933B-2CEF5B94B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DE"/>
          </a:p>
        </p:txBody>
      </p:sp>
      <p:sp>
        <p:nvSpPr>
          <p:cNvPr id="4" name="Datumsplatzhalter 3">
            <a:extLst>
              <a:ext uri="{FF2B5EF4-FFF2-40B4-BE49-F238E27FC236}">
                <a16:creationId xmlns:a16="http://schemas.microsoft.com/office/drawing/2014/main" id="{849D06D2-7E3F-1157-9D03-3617F0DF2D28}"/>
              </a:ext>
            </a:extLst>
          </p:cNvPr>
          <p:cNvSpPr>
            <a:spLocks noGrp="1"/>
          </p:cNvSpPr>
          <p:nvPr>
            <p:ph type="dt" sz="half" idx="10"/>
          </p:nvPr>
        </p:nvSpPr>
        <p:spPr/>
        <p:txBody>
          <a:bodyPr/>
          <a:lstStyle/>
          <a:p>
            <a:fld id="{49B7E140-D43A-4CF8-9CF2-D9A4642749FB}" type="datetime8">
              <a:rPr lang="en-DE" smtClean="0"/>
              <a:t>17/07/2025 06:14</a:t>
            </a:fld>
            <a:endParaRPr lang="en-DE"/>
          </a:p>
        </p:txBody>
      </p:sp>
      <p:sp>
        <p:nvSpPr>
          <p:cNvPr id="5" name="Fußzeilenplatzhalter 4">
            <a:extLst>
              <a:ext uri="{FF2B5EF4-FFF2-40B4-BE49-F238E27FC236}">
                <a16:creationId xmlns:a16="http://schemas.microsoft.com/office/drawing/2014/main" id="{EF7F0390-0EEA-5F36-A9E7-34ECDF9C6EDA}"/>
              </a:ext>
            </a:extLst>
          </p:cNvPr>
          <p:cNvSpPr>
            <a:spLocks noGrp="1"/>
          </p:cNvSpPr>
          <p:nvPr>
            <p:ph type="ftr" sz="quarter" idx="11"/>
          </p:nvPr>
        </p:nvSpPr>
        <p:spPr/>
        <p:txBody>
          <a:bodyPr/>
          <a:lstStyle/>
          <a:p>
            <a:endParaRPr lang="en-DE"/>
          </a:p>
        </p:txBody>
      </p:sp>
      <p:sp>
        <p:nvSpPr>
          <p:cNvPr id="6" name="Foliennummernplatzhalter 5">
            <a:extLst>
              <a:ext uri="{FF2B5EF4-FFF2-40B4-BE49-F238E27FC236}">
                <a16:creationId xmlns:a16="http://schemas.microsoft.com/office/drawing/2014/main" id="{0B939CCA-CED5-A5A5-AB62-519B6159E677}"/>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260499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BA43B9-DD9A-44A3-7356-9299AC62B8FE}"/>
              </a:ext>
            </a:extLst>
          </p:cNvPr>
          <p:cNvSpPr>
            <a:spLocks noGrp="1"/>
          </p:cNvSpPr>
          <p:nvPr>
            <p:ph type="title"/>
          </p:nvPr>
        </p:nvSpPr>
        <p:spPr/>
        <p:txBody>
          <a:bodyPr/>
          <a:lstStyle/>
          <a:p>
            <a:r>
              <a:rPr lang="de-DE"/>
              <a:t>Mastertitelformat bearbeiten</a:t>
            </a:r>
            <a:endParaRPr lang="en-DE"/>
          </a:p>
        </p:txBody>
      </p:sp>
      <p:sp>
        <p:nvSpPr>
          <p:cNvPr id="3" name="Vertikaler Textplatzhalter 2">
            <a:extLst>
              <a:ext uri="{FF2B5EF4-FFF2-40B4-BE49-F238E27FC236}">
                <a16:creationId xmlns:a16="http://schemas.microsoft.com/office/drawing/2014/main" id="{47FCB95A-D37A-CA25-FC07-E9101A50F8E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4" name="Datumsplatzhalter 3">
            <a:extLst>
              <a:ext uri="{FF2B5EF4-FFF2-40B4-BE49-F238E27FC236}">
                <a16:creationId xmlns:a16="http://schemas.microsoft.com/office/drawing/2014/main" id="{FF3447AE-27EB-80F3-9D8D-104BCA173E6A}"/>
              </a:ext>
            </a:extLst>
          </p:cNvPr>
          <p:cNvSpPr>
            <a:spLocks noGrp="1"/>
          </p:cNvSpPr>
          <p:nvPr>
            <p:ph type="dt" sz="half" idx="10"/>
          </p:nvPr>
        </p:nvSpPr>
        <p:spPr/>
        <p:txBody>
          <a:bodyPr/>
          <a:lstStyle/>
          <a:p>
            <a:fld id="{209B57F4-82F9-46BC-8598-3E0BCCB073D8}" type="datetime8">
              <a:rPr lang="en-DE" smtClean="0"/>
              <a:t>17/07/2025 06:14</a:t>
            </a:fld>
            <a:endParaRPr lang="en-DE"/>
          </a:p>
        </p:txBody>
      </p:sp>
      <p:sp>
        <p:nvSpPr>
          <p:cNvPr id="5" name="Fußzeilenplatzhalter 4">
            <a:extLst>
              <a:ext uri="{FF2B5EF4-FFF2-40B4-BE49-F238E27FC236}">
                <a16:creationId xmlns:a16="http://schemas.microsoft.com/office/drawing/2014/main" id="{5518E07C-6E9C-A07A-7246-E329961F1CA0}"/>
              </a:ext>
            </a:extLst>
          </p:cNvPr>
          <p:cNvSpPr>
            <a:spLocks noGrp="1"/>
          </p:cNvSpPr>
          <p:nvPr>
            <p:ph type="ftr" sz="quarter" idx="11"/>
          </p:nvPr>
        </p:nvSpPr>
        <p:spPr/>
        <p:txBody>
          <a:bodyPr/>
          <a:lstStyle/>
          <a:p>
            <a:endParaRPr lang="en-DE"/>
          </a:p>
        </p:txBody>
      </p:sp>
      <p:sp>
        <p:nvSpPr>
          <p:cNvPr id="6" name="Foliennummernplatzhalter 5">
            <a:extLst>
              <a:ext uri="{FF2B5EF4-FFF2-40B4-BE49-F238E27FC236}">
                <a16:creationId xmlns:a16="http://schemas.microsoft.com/office/drawing/2014/main" id="{FA8610CD-F481-F48B-2F94-078F40C799B5}"/>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130205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B6B3DF7-6D08-1B34-2A21-50194891368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DE"/>
          </a:p>
        </p:txBody>
      </p:sp>
      <p:sp>
        <p:nvSpPr>
          <p:cNvPr id="3" name="Vertikaler Textplatzhalter 2">
            <a:extLst>
              <a:ext uri="{FF2B5EF4-FFF2-40B4-BE49-F238E27FC236}">
                <a16:creationId xmlns:a16="http://schemas.microsoft.com/office/drawing/2014/main" id="{F59CDC0E-369D-A2EF-E132-178F52D45CC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4" name="Datumsplatzhalter 3">
            <a:extLst>
              <a:ext uri="{FF2B5EF4-FFF2-40B4-BE49-F238E27FC236}">
                <a16:creationId xmlns:a16="http://schemas.microsoft.com/office/drawing/2014/main" id="{8023B46B-DF56-D0FA-EEAD-97EE2BE2BB4B}"/>
              </a:ext>
            </a:extLst>
          </p:cNvPr>
          <p:cNvSpPr>
            <a:spLocks noGrp="1"/>
          </p:cNvSpPr>
          <p:nvPr>
            <p:ph type="dt" sz="half" idx="10"/>
          </p:nvPr>
        </p:nvSpPr>
        <p:spPr/>
        <p:txBody>
          <a:bodyPr/>
          <a:lstStyle/>
          <a:p>
            <a:fld id="{8BED443B-A967-4500-BF32-87E26C037436}" type="datetime8">
              <a:rPr lang="en-DE" smtClean="0"/>
              <a:t>17/07/2025 06:14</a:t>
            </a:fld>
            <a:endParaRPr lang="en-DE"/>
          </a:p>
        </p:txBody>
      </p:sp>
      <p:sp>
        <p:nvSpPr>
          <p:cNvPr id="5" name="Fußzeilenplatzhalter 4">
            <a:extLst>
              <a:ext uri="{FF2B5EF4-FFF2-40B4-BE49-F238E27FC236}">
                <a16:creationId xmlns:a16="http://schemas.microsoft.com/office/drawing/2014/main" id="{55B6CDCA-048D-CBF8-2B7D-E7066BBB5603}"/>
              </a:ext>
            </a:extLst>
          </p:cNvPr>
          <p:cNvSpPr>
            <a:spLocks noGrp="1"/>
          </p:cNvSpPr>
          <p:nvPr>
            <p:ph type="ftr" sz="quarter" idx="11"/>
          </p:nvPr>
        </p:nvSpPr>
        <p:spPr/>
        <p:txBody>
          <a:bodyPr/>
          <a:lstStyle/>
          <a:p>
            <a:endParaRPr lang="en-DE"/>
          </a:p>
        </p:txBody>
      </p:sp>
      <p:sp>
        <p:nvSpPr>
          <p:cNvPr id="6" name="Foliennummernplatzhalter 5">
            <a:extLst>
              <a:ext uri="{FF2B5EF4-FFF2-40B4-BE49-F238E27FC236}">
                <a16:creationId xmlns:a16="http://schemas.microsoft.com/office/drawing/2014/main" id="{6D182773-31E9-1ABE-CC0E-D1143BE09827}"/>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615330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14C214-E19C-4664-9586-61741539B1D2}"/>
              </a:ext>
            </a:extLst>
          </p:cNvPr>
          <p:cNvSpPr>
            <a:spLocks noGrp="1"/>
          </p:cNvSpPr>
          <p:nvPr>
            <p:ph type="title"/>
          </p:nvPr>
        </p:nvSpPr>
        <p:spPr/>
        <p:txBody>
          <a:bodyPr/>
          <a:lstStyle/>
          <a:p>
            <a:r>
              <a:rPr lang="de-DE"/>
              <a:t>Mastertitelformat bearbeiten</a:t>
            </a:r>
            <a:endParaRPr lang="en-DE"/>
          </a:p>
        </p:txBody>
      </p:sp>
      <p:sp>
        <p:nvSpPr>
          <p:cNvPr id="3" name="Inhaltsplatzhalter 2">
            <a:extLst>
              <a:ext uri="{FF2B5EF4-FFF2-40B4-BE49-F238E27FC236}">
                <a16:creationId xmlns:a16="http://schemas.microsoft.com/office/drawing/2014/main" id="{F0403AB5-8712-FBA7-FE23-7993927D99D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4" name="Datumsplatzhalter 3">
            <a:extLst>
              <a:ext uri="{FF2B5EF4-FFF2-40B4-BE49-F238E27FC236}">
                <a16:creationId xmlns:a16="http://schemas.microsoft.com/office/drawing/2014/main" id="{31E9F6BF-1F1C-2D5D-DFC4-3D1A11726B51}"/>
              </a:ext>
            </a:extLst>
          </p:cNvPr>
          <p:cNvSpPr>
            <a:spLocks noGrp="1"/>
          </p:cNvSpPr>
          <p:nvPr>
            <p:ph type="dt" sz="half" idx="10"/>
          </p:nvPr>
        </p:nvSpPr>
        <p:spPr/>
        <p:txBody>
          <a:bodyPr/>
          <a:lstStyle/>
          <a:p>
            <a:fld id="{14CEC647-04EC-47AD-86D1-835742321503}" type="datetime8">
              <a:rPr lang="en-DE" smtClean="0"/>
              <a:t>17/07/2025 06:14</a:t>
            </a:fld>
            <a:endParaRPr lang="en-DE"/>
          </a:p>
        </p:txBody>
      </p:sp>
      <p:sp>
        <p:nvSpPr>
          <p:cNvPr id="5" name="Fußzeilenplatzhalter 4">
            <a:extLst>
              <a:ext uri="{FF2B5EF4-FFF2-40B4-BE49-F238E27FC236}">
                <a16:creationId xmlns:a16="http://schemas.microsoft.com/office/drawing/2014/main" id="{C72650A4-3BE6-E2EA-EEEC-DB784E17D8A7}"/>
              </a:ext>
            </a:extLst>
          </p:cNvPr>
          <p:cNvSpPr>
            <a:spLocks noGrp="1"/>
          </p:cNvSpPr>
          <p:nvPr>
            <p:ph type="ftr" sz="quarter" idx="11"/>
          </p:nvPr>
        </p:nvSpPr>
        <p:spPr/>
        <p:txBody>
          <a:bodyPr/>
          <a:lstStyle/>
          <a:p>
            <a:endParaRPr lang="en-DE"/>
          </a:p>
        </p:txBody>
      </p:sp>
      <p:sp>
        <p:nvSpPr>
          <p:cNvPr id="6" name="Foliennummernplatzhalter 5">
            <a:extLst>
              <a:ext uri="{FF2B5EF4-FFF2-40B4-BE49-F238E27FC236}">
                <a16:creationId xmlns:a16="http://schemas.microsoft.com/office/drawing/2014/main" id="{831B3CBC-9FDA-C73C-6D1D-DAE1ECC27517}"/>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2359438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7D70ED-EC3B-7C57-AACD-CB4F2F298DE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DE"/>
          </a:p>
        </p:txBody>
      </p:sp>
      <p:sp>
        <p:nvSpPr>
          <p:cNvPr id="3" name="Textplatzhalter 2">
            <a:extLst>
              <a:ext uri="{FF2B5EF4-FFF2-40B4-BE49-F238E27FC236}">
                <a16:creationId xmlns:a16="http://schemas.microsoft.com/office/drawing/2014/main" id="{630AA809-910C-F2DF-FD29-29349EC009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B560D98-9223-FC47-D18A-0D20E4F9932A}"/>
              </a:ext>
            </a:extLst>
          </p:cNvPr>
          <p:cNvSpPr>
            <a:spLocks noGrp="1"/>
          </p:cNvSpPr>
          <p:nvPr>
            <p:ph type="dt" sz="half" idx="10"/>
          </p:nvPr>
        </p:nvSpPr>
        <p:spPr/>
        <p:txBody>
          <a:bodyPr/>
          <a:lstStyle/>
          <a:p>
            <a:fld id="{5FA90249-36CC-42D0-8C14-5D5E4EB09801}" type="datetime8">
              <a:rPr lang="en-DE" smtClean="0"/>
              <a:t>17/07/2025 06:14</a:t>
            </a:fld>
            <a:endParaRPr lang="en-DE"/>
          </a:p>
        </p:txBody>
      </p:sp>
      <p:sp>
        <p:nvSpPr>
          <p:cNvPr id="5" name="Fußzeilenplatzhalter 4">
            <a:extLst>
              <a:ext uri="{FF2B5EF4-FFF2-40B4-BE49-F238E27FC236}">
                <a16:creationId xmlns:a16="http://schemas.microsoft.com/office/drawing/2014/main" id="{25A9120C-FB9B-59E3-8066-C065854ABDC1}"/>
              </a:ext>
            </a:extLst>
          </p:cNvPr>
          <p:cNvSpPr>
            <a:spLocks noGrp="1"/>
          </p:cNvSpPr>
          <p:nvPr>
            <p:ph type="ftr" sz="quarter" idx="11"/>
          </p:nvPr>
        </p:nvSpPr>
        <p:spPr/>
        <p:txBody>
          <a:bodyPr/>
          <a:lstStyle/>
          <a:p>
            <a:endParaRPr lang="en-DE"/>
          </a:p>
        </p:txBody>
      </p:sp>
      <p:sp>
        <p:nvSpPr>
          <p:cNvPr id="6" name="Foliennummernplatzhalter 5">
            <a:extLst>
              <a:ext uri="{FF2B5EF4-FFF2-40B4-BE49-F238E27FC236}">
                <a16:creationId xmlns:a16="http://schemas.microsoft.com/office/drawing/2014/main" id="{B44CD3D5-EAC3-675A-3A66-E25780AD025C}"/>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393673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68183F-02BE-BBF2-60E2-2529EBAF45C6}"/>
              </a:ext>
            </a:extLst>
          </p:cNvPr>
          <p:cNvSpPr>
            <a:spLocks noGrp="1"/>
          </p:cNvSpPr>
          <p:nvPr>
            <p:ph type="title"/>
          </p:nvPr>
        </p:nvSpPr>
        <p:spPr/>
        <p:txBody>
          <a:bodyPr/>
          <a:lstStyle/>
          <a:p>
            <a:r>
              <a:rPr lang="de-DE"/>
              <a:t>Mastertitelformat bearbeiten</a:t>
            </a:r>
            <a:endParaRPr lang="en-DE"/>
          </a:p>
        </p:txBody>
      </p:sp>
      <p:sp>
        <p:nvSpPr>
          <p:cNvPr id="3" name="Inhaltsplatzhalter 2">
            <a:extLst>
              <a:ext uri="{FF2B5EF4-FFF2-40B4-BE49-F238E27FC236}">
                <a16:creationId xmlns:a16="http://schemas.microsoft.com/office/drawing/2014/main" id="{874E6D9A-4007-5993-E739-C60D9A91433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4" name="Inhaltsplatzhalter 3">
            <a:extLst>
              <a:ext uri="{FF2B5EF4-FFF2-40B4-BE49-F238E27FC236}">
                <a16:creationId xmlns:a16="http://schemas.microsoft.com/office/drawing/2014/main" id="{8DF4DD5C-3C53-54F5-9446-B9DDC24855E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5" name="Datumsplatzhalter 4">
            <a:extLst>
              <a:ext uri="{FF2B5EF4-FFF2-40B4-BE49-F238E27FC236}">
                <a16:creationId xmlns:a16="http://schemas.microsoft.com/office/drawing/2014/main" id="{70AFC09F-7E9C-DD10-C482-A8F685C40648}"/>
              </a:ext>
            </a:extLst>
          </p:cNvPr>
          <p:cNvSpPr>
            <a:spLocks noGrp="1"/>
          </p:cNvSpPr>
          <p:nvPr>
            <p:ph type="dt" sz="half" idx="10"/>
          </p:nvPr>
        </p:nvSpPr>
        <p:spPr/>
        <p:txBody>
          <a:bodyPr/>
          <a:lstStyle/>
          <a:p>
            <a:fld id="{D43135BE-31AC-4142-B5C3-3CA06D9EBE2C}" type="datetime8">
              <a:rPr lang="en-DE" smtClean="0"/>
              <a:t>17/07/2025 06:14</a:t>
            </a:fld>
            <a:endParaRPr lang="en-DE"/>
          </a:p>
        </p:txBody>
      </p:sp>
      <p:sp>
        <p:nvSpPr>
          <p:cNvPr id="6" name="Fußzeilenplatzhalter 5">
            <a:extLst>
              <a:ext uri="{FF2B5EF4-FFF2-40B4-BE49-F238E27FC236}">
                <a16:creationId xmlns:a16="http://schemas.microsoft.com/office/drawing/2014/main" id="{98EAC657-F57F-9559-253B-B3ABF852E9AA}"/>
              </a:ext>
            </a:extLst>
          </p:cNvPr>
          <p:cNvSpPr>
            <a:spLocks noGrp="1"/>
          </p:cNvSpPr>
          <p:nvPr>
            <p:ph type="ftr" sz="quarter" idx="11"/>
          </p:nvPr>
        </p:nvSpPr>
        <p:spPr/>
        <p:txBody>
          <a:bodyPr/>
          <a:lstStyle/>
          <a:p>
            <a:endParaRPr lang="en-DE"/>
          </a:p>
        </p:txBody>
      </p:sp>
      <p:sp>
        <p:nvSpPr>
          <p:cNvPr id="7" name="Foliennummernplatzhalter 6">
            <a:extLst>
              <a:ext uri="{FF2B5EF4-FFF2-40B4-BE49-F238E27FC236}">
                <a16:creationId xmlns:a16="http://schemas.microsoft.com/office/drawing/2014/main" id="{7942295B-9107-E6DD-23EC-D7A453DEB05E}"/>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393075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0F9694-2793-1412-ADF0-AA39AD5F0A17}"/>
              </a:ext>
            </a:extLst>
          </p:cNvPr>
          <p:cNvSpPr>
            <a:spLocks noGrp="1"/>
          </p:cNvSpPr>
          <p:nvPr>
            <p:ph type="title"/>
          </p:nvPr>
        </p:nvSpPr>
        <p:spPr>
          <a:xfrm>
            <a:off x="839788" y="365125"/>
            <a:ext cx="10515600" cy="1325563"/>
          </a:xfrm>
        </p:spPr>
        <p:txBody>
          <a:bodyPr/>
          <a:lstStyle/>
          <a:p>
            <a:r>
              <a:rPr lang="de-DE"/>
              <a:t>Mastertitelformat bearbeiten</a:t>
            </a:r>
            <a:endParaRPr lang="en-DE"/>
          </a:p>
        </p:txBody>
      </p:sp>
      <p:sp>
        <p:nvSpPr>
          <p:cNvPr id="3" name="Textplatzhalter 2">
            <a:extLst>
              <a:ext uri="{FF2B5EF4-FFF2-40B4-BE49-F238E27FC236}">
                <a16:creationId xmlns:a16="http://schemas.microsoft.com/office/drawing/2014/main" id="{6C99C98D-D7E3-4F2A-26B2-9D9C7CB49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C61FE2D-B5FD-7E99-FFBD-D416930F2E0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5" name="Textplatzhalter 4">
            <a:extLst>
              <a:ext uri="{FF2B5EF4-FFF2-40B4-BE49-F238E27FC236}">
                <a16:creationId xmlns:a16="http://schemas.microsoft.com/office/drawing/2014/main" id="{74B74650-594E-9ABE-D869-119A27C58A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A1CFBFF-21F6-A1D4-1375-A346C166ED8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7" name="Datumsplatzhalter 6">
            <a:extLst>
              <a:ext uri="{FF2B5EF4-FFF2-40B4-BE49-F238E27FC236}">
                <a16:creationId xmlns:a16="http://schemas.microsoft.com/office/drawing/2014/main" id="{FDB47F1D-6E76-D2B8-F190-82EF4E2FCE95}"/>
              </a:ext>
            </a:extLst>
          </p:cNvPr>
          <p:cNvSpPr>
            <a:spLocks noGrp="1"/>
          </p:cNvSpPr>
          <p:nvPr>
            <p:ph type="dt" sz="half" idx="10"/>
          </p:nvPr>
        </p:nvSpPr>
        <p:spPr/>
        <p:txBody>
          <a:bodyPr/>
          <a:lstStyle/>
          <a:p>
            <a:fld id="{DE0F0A3B-C819-4842-9232-6D05563EB765}" type="datetime8">
              <a:rPr lang="en-DE" smtClean="0"/>
              <a:t>17/07/2025 06:14</a:t>
            </a:fld>
            <a:endParaRPr lang="en-DE"/>
          </a:p>
        </p:txBody>
      </p:sp>
      <p:sp>
        <p:nvSpPr>
          <p:cNvPr id="8" name="Fußzeilenplatzhalter 7">
            <a:extLst>
              <a:ext uri="{FF2B5EF4-FFF2-40B4-BE49-F238E27FC236}">
                <a16:creationId xmlns:a16="http://schemas.microsoft.com/office/drawing/2014/main" id="{9C11931B-D534-74B7-3068-4F42398EC239}"/>
              </a:ext>
            </a:extLst>
          </p:cNvPr>
          <p:cNvSpPr>
            <a:spLocks noGrp="1"/>
          </p:cNvSpPr>
          <p:nvPr>
            <p:ph type="ftr" sz="quarter" idx="11"/>
          </p:nvPr>
        </p:nvSpPr>
        <p:spPr/>
        <p:txBody>
          <a:bodyPr/>
          <a:lstStyle/>
          <a:p>
            <a:endParaRPr lang="en-DE"/>
          </a:p>
        </p:txBody>
      </p:sp>
      <p:sp>
        <p:nvSpPr>
          <p:cNvPr id="9" name="Foliennummernplatzhalter 8">
            <a:extLst>
              <a:ext uri="{FF2B5EF4-FFF2-40B4-BE49-F238E27FC236}">
                <a16:creationId xmlns:a16="http://schemas.microsoft.com/office/drawing/2014/main" id="{B7282301-80E4-C0A7-3A26-2ACECA2E5315}"/>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121384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46BE7-6603-36D4-73AF-9C8EBAB80912}"/>
              </a:ext>
            </a:extLst>
          </p:cNvPr>
          <p:cNvSpPr>
            <a:spLocks noGrp="1"/>
          </p:cNvSpPr>
          <p:nvPr>
            <p:ph type="title"/>
          </p:nvPr>
        </p:nvSpPr>
        <p:spPr/>
        <p:txBody>
          <a:bodyPr/>
          <a:lstStyle/>
          <a:p>
            <a:r>
              <a:rPr lang="de-DE"/>
              <a:t>Mastertitelformat bearbeiten</a:t>
            </a:r>
            <a:endParaRPr lang="en-DE"/>
          </a:p>
        </p:txBody>
      </p:sp>
      <p:sp>
        <p:nvSpPr>
          <p:cNvPr id="3" name="Datumsplatzhalter 2">
            <a:extLst>
              <a:ext uri="{FF2B5EF4-FFF2-40B4-BE49-F238E27FC236}">
                <a16:creationId xmlns:a16="http://schemas.microsoft.com/office/drawing/2014/main" id="{D7BC35E9-0D3C-38F0-A12E-78AEAF8AB325}"/>
              </a:ext>
            </a:extLst>
          </p:cNvPr>
          <p:cNvSpPr>
            <a:spLocks noGrp="1"/>
          </p:cNvSpPr>
          <p:nvPr>
            <p:ph type="dt" sz="half" idx="10"/>
          </p:nvPr>
        </p:nvSpPr>
        <p:spPr/>
        <p:txBody>
          <a:bodyPr/>
          <a:lstStyle/>
          <a:p>
            <a:fld id="{12689B4A-E501-432F-B9DC-43D79FD6F4DE}" type="datetime8">
              <a:rPr lang="en-DE" smtClean="0"/>
              <a:t>17/07/2025 06:14</a:t>
            </a:fld>
            <a:endParaRPr lang="en-DE"/>
          </a:p>
        </p:txBody>
      </p:sp>
      <p:sp>
        <p:nvSpPr>
          <p:cNvPr id="4" name="Fußzeilenplatzhalter 3">
            <a:extLst>
              <a:ext uri="{FF2B5EF4-FFF2-40B4-BE49-F238E27FC236}">
                <a16:creationId xmlns:a16="http://schemas.microsoft.com/office/drawing/2014/main" id="{D47A66DA-4323-5CB5-9FA2-FDCDC0ED5C61}"/>
              </a:ext>
            </a:extLst>
          </p:cNvPr>
          <p:cNvSpPr>
            <a:spLocks noGrp="1"/>
          </p:cNvSpPr>
          <p:nvPr>
            <p:ph type="ftr" sz="quarter" idx="11"/>
          </p:nvPr>
        </p:nvSpPr>
        <p:spPr/>
        <p:txBody>
          <a:bodyPr/>
          <a:lstStyle/>
          <a:p>
            <a:endParaRPr lang="en-DE"/>
          </a:p>
        </p:txBody>
      </p:sp>
      <p:sp>
        <p:nvSpPr>
          <p:cNvPr id="5" name="Foliennummernplatzhalter 4">
            <a:extLst>
              <a:ext uri="{FF2B5EF4-FFF2-40B4-BE49-F238E27FC236}">
                <a16:creationId xmlns:a16="http://schemas.microsoft.com/office/drawing/2014/main" id="{4B99A607-55EB-4BD2-1B16-7BE727794D3F}"/>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384266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D61DBC2-371B-84EE-A252-9BA973869367}"/>
              </a:ext>
            </a:extLst>
          </p:cNvPr>
          <p:cNvSpPr>
            <a:spLocks noGrp="1"/>
          </p:cNvSpPr>
          <p:nvPr>
            <p:ph type="dt" sz="half" idx="10"/>
          </p:nvPr>
        </p:nvSpPr>
        <p:spPr/>
        <p:txBody>
          <a:bodyPr/>
          <a:lstStyle/>
          <a:p>
            <a:fld id="{51C813C9-7430-4737-BB1B-8CE701017F54}" type="datetime8">
              <a:rPr lang="en-DE" smtClean="0"/>
              <a:t>17/07/2025 06:14</a:t>
            </a:fld>
            <a:endParaRPr lang="en-DE"/>
          </a:p>
        </p:txBody>
      </p:sp>
      <p:sp>
        <p:nvSpPr>
          <p:cNvPr id="3" name="Fußzeilenplatzhalter 2">
            <a:extLst>
              <a:ext uri="{FF2B5EF4-FFF2-40B4-BE49-F238E27FC236}">
                <a16:creationId xmlns:a16="http://schemas.microsoft.com/office/drawing/2014/main" id="{1F6C6DE1-08CE-4C36-EA94-8DF7A07DC749}"/>
              </a:ext>
            </a:extLst>
          </p:cNvPr>
          <p:cNvSpPr>
            <a:spLocks noGrp="1"/>
          </p:cNvSpPr>
          <p:nvPr>
            <p:ph type="ftr" sz="quarter" idx="11"/>
          </p:nvPr>
        </p:nvSpPr>
        <p:spPr/>
        <p:txBody>
          <a:bodyPr/>
          <a:lstStyle/>
          <a:p>
            <a:endParaRPr lang="en-DE"/>
          </a:p>
        </p:txBody>
      </p:sp>
      <p:sp>
        <p:nvSpPr>
          <p:cNvPr id="4" name="Foliennummernplatzhalter 3">
            <a:extLst>
              <a:ext uri="{FF2B5EF4-FFF2-40B4-BE49-F238E27FC236}">
                <a16:creationId xmlns:a16="http://schemas.microsoft.com/office/drawing/2014/main" id="{B0DF358D-4878-BAFC-B966-7199C1AAA8AA}"/>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3627550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D7688-1252-4EEB-0187-653287BA737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DE"/>
          </a:p>
        </p:txBody>
      </p:sp>
      <p:sp>
        <p:nvSpPr>
          <p:cNvPr id="3" name="Inhaltsplatzhalter 2">
            <a:extLst>
              <a:ext uri="{FF2B5EF4-FFF2-40B4-BE49-F238E27FC236}">
                <a16:creationId xmlns:a16="http://schemas.microsoft.com/office/drawing/2014/main" id="{5D24D10D-FE4C-10B9-F63B-AC52B78EF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4" name="Textplatzhalter 3">
            <a:extLst>
              <a:ext uri="{FF2B5EF4-FFF2-40B4-BE49-F238E27FC236}">
                <a16:creationId xmlns:a16="http://schemas.microsoft.com/office/drawing/2014/main" id="{AE414A05-AEFC-6E9A-2416-CAEC333AD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FD6238B-4F77-9BC6-CCAF-8F25F53E8C82}"/>
              </a:ext>
            </a:extLst>
          </p:cNvPr>
          <p:cNvSpPr>
            <a:spLocks noGrp="1"/>
          </p:cNvSpPr>
          <p:nvPr>
            <p:ph type="dt" sz="half" idx="10"/>
          </p:nvPr>
        </p:nvSpPr>
        <p:spPr/>
        <p:txBody>
          <a:bodyPr/>
          <a:lstStyle/>
          <a:p>
            <a:fld id="{29DDC3EE-0E5F-4DC6-BEDA-3214DCF92FFC}" type="datetime8">
              <a:rPr lang="en-DE" smtClean="0"/>
              <a:t>17/07/2025 06:14</a:t>
            </a:fld>
            <a:endParaRPr lang="en-DE"/>
          </a:p>
        </p:txBody>
      </p:sp>
      <p:sp>
        <p:nvSpPr>
          <p:cNvPr id="6" name="Fußzeilenplatzhalter 5">
            <a:extLst>
              <a:ext uri="{FF2B5EF4-FFF2-40B4-BE49-F238E27FC236}">
                <a16:creationId xmlns:a16="http://schemas.microsoft.com/office/drawing/2014/main" id="{C986473B-209B-B3F2-AE8B-E1623A42634F}"/>
              </a:ext>
            </a:extLst>
          </p:cNvPr>
          <p:cNvSpPr>
            <a:spLocks noGrp="1"/>
          </p:cNvSpPr>
          <p:nvPr>
            <p:ph type="ftr" sz="quarter" idx="11"/>
          </p:nvPr>
        </p:nvSpPr>
        <p:spPr/>
        <p:txBody>
          <a:bodyPr/>
          <a:lstStyle/>
          <a:p>
            <a:endParaRPr lang="en-DE"/>
          </a:p>
        </p:txBody>
      </p:sp>
      <p:sp>
        <p:nvSpPr>
          <p:cNvPr id="7" name="Foliennummernplatzhalter 6">
            <a:extLst>
              <a:ext uri="{FF2B5EF4-FFF2-40B4-BE49-F238E27FC236}">
                <a16:creationId xmlns:a16="http://schemas.microsoft.com/office/drawing/2014/main" id="{D5066A76-5352-2E96-7D9B-F32CF15ADD6E}"/>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308822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845E96-75F8-CB25-6943-832643187A1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DE"/>
          </a:p>
        </p:txBody>
      </p:sp>
      <p:sp>
        <p:nvSpPr>
          <p:cNvPr id="3" name="Bildplatzhalter 2">
            <a:extLst>
              <a:ext uri="{FF2B5EF4-FFF2-40B4-BE49-F238E27FC236}">
                <a16:creationId xmlns:a16="http://schemas.microsoft.com/office/drawing/2014/main" id="{8C13BCB2-5E08-CBF6-0E4F-72F3E466B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platzhalter 3">
            <a:extLst>
              <a:ext uri="{FF2B5EF4-FFF2-40B4-BE49-F238E27FC236}">
                <a16:creationId xmlns:a16="http://schemas.microsoft.com/office/drawing/2014/main" id="{F52350C4-99E0-596F-C4E7-060A46340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D915638-9C15-D474-80CF-028973FB39E2}"/>
              </a:ext>
            </a:extLst>
          </p:cNvPr>
          <p:cNvSpPr>
            <a:spLocks noGrp="1"/>
          </p:cNvSpPr>
          <p:nvPr>
            <p:ph type="dt" sz="half" idx="10"/>
          </p:nvPr>
        </p:nvSpPr>
        <p:spPr/>
        <p:txBody>
          <a:bodyPr/>
          <a:lstStyle/>
          <a:p>
            <a:fld id="{20B7BC95-5E3D-4A06-8FC7-DF4E46E5D217}" type="datetime8">
              <a:rPr lang="en-DE" smtClean="0"/>
              <a:t>17/07/2025 06:14</a:t>
            </a:fld>
            <a:endParaRPr lang="en-DE"/>
          </a:p>
        </p:txBody>
      </p:sp>
      <p:sp>
        <p:nvSpPr>
          <p:cNvPr id="6" name="Fußzeilenplatzhalter 5">
            <a:extLst>
              <a:ext uri="{FF2B5EF4-FFF2-40B4-BE49-F238E27FC236}">
                <a16:creationId xmlns:a16="http://schemas.microsoft.com/office/drawing/2014/main" id="{0826BAD2-D0C4-6A5F-48A1-AEA3EB6E6E76}"/>
              </a:ext>
            </a:extLst>
          </p:cNvPr>
          <p:cNvSpPr>
            <a:spLocks noGrp="1"/>
          </p:cNvSpPr>
          <p:nvPr>
            <p:ph type="ftr" sz="quarter" idx="11"/>
          </p:nvPr>
        </p:nvSpPr>
        <p:spPr/>
        <p:txBody>
          <a:bodyPr/>
          <a:lstStyle/>
          <a:p>
            <a:endParaRPr lang="en-DE"/>
          </a:p>
        </p:txBody>
      </p:sp>
      <p:sp>
        <p:nvSpPr>
          <p:cNvPr id="7" name="Foliennummernplatzhalter 6">
            <a:extLst>
              <a:ext uri="{FF2B5EF4-FFF2-40B4-BE49-F238E27FC236}">
                <a16:creationId xmlns:a16="http://schemas.microsoft.com/office/drawing/2014/main" id="{3E6A2C6D-C222-D858-BDF8-296BB9105872}"/>
              </a:ext>
            </a:extLst>
          </p:cNvPr>
          <p:cNvSpPr>
            <a:spLocks noGrp="1"/>
          </p:cNvSpPr>
          <p:nvPr>
            <p:ph type="sldNum" sz="quarter" idx="12"/>
          </p:nvPr>
        </p:nvSpPr>
        <p:spPr/>
        <p:txBody>
          <a:bodyPr/>
          <a:lstStyle/>
          <a:p>
            <a:fld id="{6E48C444-49EF-43A8-BA88-4997BAE5929E}" type="slidenum">
              <a:rPr lang="en-DE" smtClean="0"/>
              <a:t>‹Nr.›</a:t>
            </a:fld>
            <a:endParaRPr lang="en-DE"/>
          </a:p>
        </p:txBody>
      </p:sp>
    </p:spTree>
    <p:extLst>
      <p:ext uri="{BB962C8B-B14F-4D97-AF65-F5344CB8AC3E}">
        <p14:creationId xmlns:p14="http://schemas.microsoft.com/office/powerpoint/2010/main" val="31931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6C3DE4-845E-602C-C295-4F6FE8CB6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DE"/>
          </a:p>
        </p:txBody>
      </p:sp>
      <p:sp>
        <p:nvSpPr>
          <p:cNvPr id="3" name="Textplatzhalter 2">
            <a:extLst>
              <a:ext uri="{FF2B5EF4-FFF2-40B4-BE49-F238E27FC236}">
                <a16:creationId xmlns:a16="http://schemas.microsoft.com/office/drawing/2014/main" id="{6F41C526-A55D-5192-7854-78D12F80A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4" name="Datumsplatzhalter 3">
            <a:extLst>
              <a:ext uri="{FF2B5EF4-FFF2-40B4-BE49-F238E27FC236}">
                <a16:creationId xmlns:a16="http://schemas.microsoft.com/office/drawing/2014/main" id="{1539B0C7-63A3-E477-C376-0971C2EEC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64636C-C8EE-48DF-9335-9C4307BD24E7}" type="datetime8">
              <a:rPr lang="en-DE" smtClean="0"/>
              <a:t>17/07/2025 06:14</a:t>
            </a:fld>
            <a:endParaRPr lang="en-DE"/>
          </a:p>
        </p:txBody>
      </p:sp>
      <p:sp>
        <p:nvSpPr>
          <p:cNvPr id="5" name="Fußzeilenplatzhalter 4">
            <a:extLst>
              <a:ext uri="{FF2B5EF4-FFF2-40B4-BE49-F238E27FC236}">
                <a16:creationId xmlns:a16="http://schemas.microsoft.com/office/drawing/2014/main" id="{C563CA83-C25E-68CB-B18E-FCB819AEFE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Foliennummernplatzhalter 5">
            <a:extLst>
              <a:ext uri="{FF2B5EF4-FFF2-40B4-BE49-F238E27FC236}">
                <a16:creationId xmlns:a16="http://schemas.microsoft.com/office/drawing/2014/main" id="{26891879-0CA3-2306-31C5-D8B70CC75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48C444-49EF-43A8-BA88-4997BAE5929E}" type="slidenum">
              <a:rPr lang="en-DE" smtClean="0"/>
              <a:t>‹Nr.›</a:t>
            </a:fld>
            <a:endParaRPr lang="en-DE"/>
          </a:p>
        </p:txBody>
      </p:sp>
    </p:spTree>
    <p:extLst>
      <p:ext uri="{BB962C8B-B14F-4D97-AF65-F5344CB8AC3E}">
        <p14:creationId xmlns:p14="http://schemas.microsoft.com/office/powerpoint/2010/main" val="3212488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meibel.ai/post/understanding-the-impact-of-increasing-llm-context-windows" TargetMode="External"/><Relationship Id="rId3" Type="http://schemas.openxmlformats.org/officeDocument/2006/relationships/hyperlink" Target="https://www.techtarget.com/whatis/definition/context-window" TargetMode="External"/><Relationship Id="rId7" Type="http://schemas.openxmlformats.org/officeDocument/2006/relationships/hyperlink" Target="https://blog.langchain.com/content/images/size/w1000/2024/03/image-4.png" TargetMode="External"/><Relationship Id="rId2" Type="http://schemas.openxmlformats.org/officeDocument/2006/relationships/hyperlink" Target="https://dribbble.com/shots/3408373-Needle-in-Haystack" TargetMode="External"/><Relationship Id="rId1" Type="http://schemas.openxmlformats.org/officeDocument/2006/relationships/slideLayout" Target="../slideLayouts/slideLayout2.xml"/><Relationship Id="rId6" Type="http://schemas.openxmlformats.org/officeDocument/2006/relationships/hyperlink" Target="https://images.squarespace-cdn.com/content/v1/65a6226068668c33fe4a4676/ce766d62-87e6-4f05-a52a-824b7e31ca89/RagvsLargeContext.gif?format=2500w" TargetMode="External"/><Relationship Id="rId5" Type="http://schemas.openxmlformats.org/officeDocument/2006/relationships/hyperlink" Target="https://blog.langchain.com/multi-needle-in-a-haystack/" TargetMode="External"/><Relationship Id="rId4" Type="http://schemas.openxmlformats.org/officeDocument/2006/relationships/hyperlink" Target="https://medium.com/@tahirbalarabe2/understanding-llm-context-windows-tokens-attention-and-challenges-c98e140f174d"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arxiv.org/abs/2407.11963"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97DE5A-DA89-0A80-C73D-8DCE1A3E2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5E17573-8F05-8084-BCA3-BB7EDC138024}"/>
              </a:ext>
            </a:extLst>
          </p:cNvPr>
          <p:cNvSpPr>
            <a:spLocks noGrp="1"/>
          </p:cNvSpPr>
          <p:nvPr>
            <p:ph type="ctrTitle"/>
          </p:nvPr>
        </p:nvSpPr>
        <p:spPr>
          <a:xfrm>
            <a:off x="670045" y="1174376"/>
            <a:ext cx="3509383" cy="2781752"/>
          </a:xfrm>
        </p:spPr>
        <p:txBody>
          <a:bodyPr>
            <a:normAutofit/>
          </a:bodyPr>
          <a:lstStyle/>
          <a:p>
            <a:pPr algn="l"/>
            <a:r>
              <a:rPr lang="en-GB" sz="3300" dirty="0" err="1"/>
              <a:t>NeedleBench</a:t>
            </a:r>
            <a:r>
              <a:rPr lang="en-GB" sz="3300" dirty="0"/>
              <a:t>: Can LLMs Do Retrieval and Reasoning in Information-Dense Context?</a:t>
            </a:r>
            <a:endParaRPr lang="en-DE" sz="3300" dirty="0"/>
          </a:p>
        </p:txBody>
      </p:sp>
      <p:sp>
        <p:nvSpPr>
          <p:cNvPr id="3" name="Untertitel 2">
            <a:extLst>
              <a:ext uri="{FF2B5EF4-FFF2-40B4-BE49-F238E27FC236}">
                <a16:creationId xmlns:a16="http://schemas.microsoft.com/office/drawing/2014/main" id="{24E2F450-F95C-7E7D-064B-29B47CB08E84}"/>
              </a:ext>
            </a:extLst>
          </p:cNvPr>
          <p:cNvSpPr>
            <a:spLocks noGrp="1"/>
          </p:cNvSpPr>
          <p:nvPr>
            <p:ph type="subTitle" idx="1"/>
          </p:nvPr>
        </p:nvSpPr>
        <p:spPr>
          <a:xfrm>
            <a:off x="670045" y="4062940"/>
            <a:ext cx="3509383" cy="1394913"/>
          </a:xfrm>
        </p:spPr>
        <p:txBody>
          <a:bodyPr>
            <a:normAutofit/>
          </a:bodyPr>
          <a:lstStyle/>
          <a:p>
            <a:pPr algn="l"/>
            <a:r>
              <a:rPr lang="en-GB" sz="1800" dirty="0"/>
              <a:t>Lukas Czurgel</a:t>
            </a:r>
            <a:endParaRPr lang="en-DE" sz="1800" dirty="0"/>
          </a:p>
        </p:txBody>
      </p:sp>
      <p:pic>
        <p:nvPicPr>
          <p:cNvPr id="7" name="Grafik 6">
            <a:extLst>
              <a:ext uri="{FF2B5EF4-FFF2-40B4-BE49-F238E27FC236}">
                <a16:creationId xmlns:a16="http://schemas.microsoft.com/office/drawing/2014/main" id="{7E6840A1-E728-1D38-C993-529D95589D74}"/>
              </a:ext>
            </a:extLst>
          </p:cNvPr>
          <p:cNvPicPr>
            <a:picLocks noChangeAspect="1"/>
          </p:cNvPicPr>
          <p:nvPr/>
        </p:nvPicPr>
        <p:blipFill>
          <a:blip r:embed="rId2"/>
          <a:srcRect t="6919" r="-2" b="-2"/>
          <a:stretch>
            <a:fillRect/>
          </a:stretch>
        </p:blipFill>
        <p:spPr>
          <a:xfrm>
            <a:off x="5117909" y="221800"/>
            <a:ext cx="7019499" cy="6533842"/>
          </a:xfrm>
          <a:prstGeom prst="rect">
            <a:avLst/>
          </a:prstGeom>
        </p:spPr>
      </p:pic>
      <p:sp>
        <p:nvSpPr>
          <p:cNvPr id="4" name="AutoShape 2">
            <a:extLst>
              <a:ext uri="{FF2B5EF4-FFF2-40B4-BE49-F238E27FC236}">
                <a16:creationId xmlns:a16="http://schemas.microsoft.com/office/drawing/2014/main" id="{E9B36C99-9C93-34D0-C41C-D3D06A5C8F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5" name="AutoShape 4">
            <a:extLst>
              <a:ext uri="{FF2B5EF4-FFF2-40B4-BE49-F238E27FC236}">
                <a16:creationId xmlns:a16="http://schemas.microsoft.com/office/drawing/2014/main" id="{329A8BD2-C097-86B1-F771-95AFCADC7FF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6" name="AutoShape 6">
            <a:extLst>
              <a:ext uri="{FF2B5EF4-FFF2-40B4-BE49-F238E27FC236}">
                <a16:creationId xmlns:a16="http://schemas.microsoft.com/office/drawing/2014/main" id="{B26696E5-6D7C-2C72-FF0D-A3DBA0A1D39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8" name="Grafik 7">
            <a:extLst>
              <a:ext uri="{FF2B5EF4-FFF2-40B4-BE49-F238E27FC236}">
                <a16:creationId xmlns:a16="http://schemas.microsoft.com/office/drawing/2014/main" id="{78ECDFF3-82BA-0C74-9E4D-DB9D8AC1318E}"/>
              </a:ext>
            </a:extLst>
          </p:cNvPr>
          <p:cNvPicPr>
            <a:picLocks noChangeAspect="1"/>
          </p:cNvPicPr>
          <p:nvPr/>
        </p:nvPicPr>
        <p:blipFill>
          <a:blip r:embed="rId3"/>
          <a:stretch>
            <a:fillRect/>
          </a:stretch>
        </p:blipFill>
        <p:spPr>
          <a:xfrm>
            <a:off x="781673" y="5608339"/>
            <a:ext cx="3286125" cy="737330"/>
          </a:xfrm>
          <a:prstGeom prst="rect">
            <a:avLst/>
          </a:prstGeom>
        </p:spPr>
      </p:pic>
      <p:sp>
        <p:nvSpPr>
          <p:cNvPr id="9" name="Foliennummernplatzhalter 8">
            <a:extLst>
              <a:ext uri="{FF2B5EF4-FFF2-40B4-BE49-F238E27FC236}">
                <a16:creationId xmlns:a16="http://schemas.microsoft.com/office/drawing/2014/main" id="{A43478C1-9DE1-B884-B88E-B2A7E12F1A32}"/>
              </a:ext>
            </a:extLst>
          </p:cNvPr>
          <p:cNvSpPr>
            <a:spLocks noGrp="1"/>
          </p:cNvSpPr>
          <p:nvPr>
            <p:ph type="sldNum" sz="quarter" idx="12"/>
          </p:nvPr>
        </p:nvSpPr>
        <p:spPr/>
        <p:txBody>
          <a:bodyPr/>
          <a:lstStyle/>
          <a:p>
            <a:fld id="{6E48C444-49EF-43A8-BA88-4997BAE5929E}" type="slidenum">
              <a:rPr lang="en-DE" smtClean="0"/>
              <a:t>1</a:t>
            </a:fld>
            <a:endParaRPr lang="en-DE"/>
          </a:p>
        </p:txBody>
      </p:sp>
    </p:spTree>
    <p:extLst>
      <p:ext uri="{BB962C8B-B14F-4D97-AF65-F5344CB8AC3E}">
        <p14:creationId xmlns:p14="http://schemas.microsoft.com/office/powerpoint/2010/main" val="3511027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CEDA-BA04-5363-C865-339F22F39C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6B9536-665A-5E12-4888-0EA7C0B18506}"/>
              </a:ext>
            </a:extLst>
          </p:cNvPr>
          <p:cNvSpPr>
            <a:spLocks noGrp="1"/>
          </p:cNvSpPr>
          <p:nvPr>
            <p:ph type="title"/>
          </p:nvPr>
        </p:nvSpPr>
        <p:spPr/>
        <p:txBody>
          <a:bodyPr anchor="b">
            <a:normAutofit/>
          </a:bodyPr>
          <a:lstStyle/>
          <a:p>
            <a:r>
              <a:rPr lang="en-GB" sz="3600" dirty="0"/>
              <a:t>Related Work – Needle in a Haystack (G. Kamradt 2023)</a:t>
            </a:r>
            <a:endParaRPr lang="en-DE" sz="3600" dirty="0"/>
          </a:p>
        </p:txBody>
      </p:sp>
      <p:sp>
        <p:nvSpPr>
          <p:cNvPr id="3" name="Inhaltsplatzhalter 2">
            <a:extLst>
              <a:ext uri="{FF2B5EF4-FFF2-40B4-BE49-F238E27FC236}">
                <a16:creationId xmlns:a16="http://schemas.microsoft.com/office/drawing/2014/main" id="{B7132A56-DC31-D32B-1C13-C02964355738}"/>
              </a:ext>
            </a:extLst>
          </p:cNvPr>
          <p:cNvSpPr>
            <a:spLocks noGrp="1"/>
          </p:cNvSpPr>
          <p:nvPr>
            <p:ph idx="1"/>
          </p:nvPr>
        </p:nvSpPr>
        <p:spPr>
          <a:xfrm>
            <a:off x="838200" y="1775618"/>
            <a:ext cx="10515600" cy="5082381"/>
          </a:xfrm>
        </p:spPr>
        <p:txBody>
          <a:bodyPr>
            <a:normAutofit/>
          </a:bodyPr>
          <a:lstStyle/>
          <a:p>
            <a:endParaRPr lang="en-GB" dirty="0"/>
          </a:p>
          <a:p>
            <a:endParaRPr lang="en-GB" dirty="0"/>
          </a:p>
          <a:p>
            <a:endParaRPr lang="en-GB" dirty="0"/>
          </a:p>
          <a:p>
            <a:endParaRPr lang="en-GB" dirty="0"/>
          </a:p>
          <a:p>
            <a:endParaRPr lang="en-GB" dirty="0"/>
          </a:p>
          <a:p>
            <a:endParaRPr lang="en-GB" dirty="0"/>
          </a:p>
          <a:p>
            <a:pPr marL="0" indent="0">
              <a:buNone/>
            </a:pPr>
            <a:endParaRPr lang="en-GB" sz="2000" b="1" dirty="0"/>
          </a:p>
          <a:p>
            <a:pPr marL="0" indent="0">
              <a:buNone/>
            </a:pPr>
            <a:r>
              <a:rPr lang="en-GB" sz="2000" b="1" dirty="0"/>
              <a:t>Limitations:</a:t>
            </a:r>
          </a:p>
          <a:p>
            <a:r>
              <a:rPr lang="en-GB" sz="1800" dirty="0"/>
              <a:t>Needles are irrelevant filler content and require no reasoning ability</a:t>
            </a:r>
          </a:p>
          <a:p>
            <a:r>
              <a:rPr lang="en-GB" sz="1800" dirty="0"/>
              <a:t>Modern LLMs crush the basic NIAH test</a:t>
            </a:r>
          </a:p>
          <a:p>
            <a:endParaRPr lang="en-GB" sz="3100" dirty="0"/>
          </a:p>
        </p:txBody>
      </p:sp>
      <p:pic>
        <p:nvPicPr>
          <p:cNvPr id="6" name="Grafik 5">
            <a:extLst>
              <a:ext uri="{FF2B5EF4-FFF2-40B4-BE49-F238E27FC236}">
                <a16:creationId xmlns:a16="http://schemas.microsoft.com/office/drawing/2014/main" id="{7832AA1B-A25D-04D9-F522-C5F85D8DB841}"/>
              </a:ext>
            </a:extLst>
          </p:cNvPr>
          <p:cNvPicPr>
            <a:picLocks noChangeAspect="1"/>
          </p:cNvPicPr>
          <p:nvPr/>
        </p:nvPicPr>
        <p:blipFill>
          <a:blip r:embed="rId3"/>
          <a:stretch>
            <a:fillRect/>
          </a:stretch>
        </p:blipFill>
        <p:spPr>
          <a:xfrm>
            <a:off x="1366177" y="1940289"/>
            <a:ext cx="9459645" cy="2581635"/>
          </a:xfrm>
          <a:prstGeom prst="rect">
            <a:avLst/>
          </a:prstGeom>
        </p:spPr>
      </p:pic>
      <p:sp>
        <p:nvSpPr>
          <p:cNvPr id="4" name="Foliennummernplatzhalter 3">
            <a:extLst>
              <a:ext uri="{FF2B5EF4-FFF2-40B4-BE49-F238E27FC236}">
                <a16:creationId xmlns:a16="http://schemas.microsoft.com/office/drawing/2014/main" id="{209B1C4A-EDCC-6C6E-EC8F-8A19E26C466B}"/>
              </a:ext>
            </a:extLst>
          </p:cNvPr>
          <p:cNvSpPr>
            <a:spLocks noGrp="1"/>
          </p:cNvSpPr>
          <p:nvPr>
            <p:ph type="sldNum" sz="quarter" idx="12"/>
          </p:nvPr>
        </p:nvSpPr>
        <p:spPr/>
        <p:txBody>
          <a:bodyPr/>
          <a:lstStyle/>
          <a:p>
            <a:fld id="{6E48C444-49EF-43A8-BA88-4997BAE5929E}" type="slidenum">
              <a:rPr lang="en-DE" smtClean="0"/>
              <a:t>10</a:t>
            </a:fld>
            <a:endParaRPr lang="en-DE"/>
          </a:p>
        </p:txBody>
      </p:sp>
    </p:spTree>
    <p:extLst>
      <p:ext uri="{BB962C8B-B14F-4D97-AF65-F5344CB8AC3E}">
        <p14:creationId xmlns:p14="http://schemas.microsoft.com/office/powerpoint/2010/main" val="177191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CD7C-8134-2708-344C-E541F422BF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995208-BA85-8237-5153-ACED33BA6103}"/>
              </a:ext>
            </a:extLst>
          </p:cNvPr>
          <p:cNvSpPr>
            <a:spLocks noGrp="1"/>
          </p:cNvSpPr>
          <p:nvPr>
            <p:ph type="title"/>
          </p:nvPr>
        </p:nvSpPr>
        <p:spPr/>
        <p:txBody>
          <a:bodyPr anchor="b">
            <a:normAutofit/>
          </a:bodyPr>
          <a:lstStyle/>
          <a:p>
            <a:r>
              <a:rPr lang="en-GB" sz="3600" dirty="0"/>
              <a:t>Related Work – Needle in a Haystack (G. Kamradt 2023)</a:t>
            </a:r>
            <a:endParaRPr lang="en-DE" sz="3600" dirty="0"/>
          </a:p>
        </p:txBody>
      </p:sp>
      <p:sp>
        <p:nvSpPr>
          <p:cNvPr id="4" name="Foliennummernplatzhalter 3">
            <a:extLst>
              <a:ext uri="{FF2B5EF4-FFF2-40B4-BE49-F238E27FC236}">
                <a16:creationId xmlns:a16="http://schemas.microsoft.com/office/drawing/2014/main" id="{6ED2FD22-E750-09B9-0119-8455359CFD9F}"/>
              </a:ext>
            </a:extLst>
          </p:cNvPr>
          <p:cNvSpPr>
            <a:spLocks noGrp="1"/>
          </p:cNvSpPr>
          <p:nvPr>
            <p:ph type="sldNum" sz="quarter" idx="12"/>
          </p:nvPr>
        </p:nvSpPr>
        <p:spPr/>
        <p:txBody>
          <a:bodyPr/>
          <a:lstStyle/>
          <a:p>
            <a:fld id="{6E48C444-49EF-43A8-BA88-4997BAE5929E}" type="slidenum">
              <a:rPr lang="en-DE" smtClean="0"/>
              <a:t>11</a:t>
            </a:fld>
            <a:endParaRPr lang="en-DE"/>
          </a:p>
        </p:txBody>
      </p:sp>
      <p:pic>
        <p:nvPicPr>
          <p:cNvPr id="8" name="Picture 4">
            <a:extLst>
              <a:ext uri="{FF2B5EF4-FFF2-40B4-BE49-F238E27FC236}">
                <a16:creationId xmlns:a16="http://schemas.microsoft.com/office/drawing/2014/main" id="{3B004F77-8EFA-4B11-836C-3992679508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8195" y="1714171"/>
            <a:ext cx="8615610" cy="482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69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6F11-70EF-1372-6FEB-D4CE7B44E0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30A542A-44C5-4A4C-4998-FA96F4D98453}"/>
              </a:ext>
            </a:extLst>
          </p:cNvPr>
          <p:cNvSpPr>
            <a:spLocks noGrp="1"/>
          </p:cNvSpPr>
          <p:nvPr>
            <p:ph type="title"/>
          </p:nvPr>
        </p:nvSpPr>
        <p:spPr/>
        <p:txBody>
          <a:bodyPr anchor="b">
            <a:normAutofit/>
          </a:bodyPr>
          <a:lstStyle/>
          <a:p>
            <a:r>
              <a:rPr lang="en-GB" sz="3600" dirty="0"/>
              <a:t>Related Work - RULER (Hsieh et al. 2024)</a:t>
            </a:r>
            <a:endParaRPr lang="en-DE" sz="3600" dirty="0"/>
          </a:p>
        </p:txBody>
      </p:sp>
      <p:sp>
        <p:nvSpPr>
          <p:cNvPr id="3" name="Inhaltsplatzhalter 2">
            <a:extLst>
              <a:ext uri="{FF2B5EF4-FFF2-40B4-BE49-F238E27FC236}">
                <a16:creationId xmlns:a16="http://schemas.microsoft.com/office/drawing/2014/main" id="{53001129-09F0-04B7-8CFD-B16ED34F255A}"/>
              </a:ext>
            </a:extLst>
          </p:cNvPr>
          <p:cNvSpPr>
            <a:spLocks noGrp="1"/>
          </p:cNvSpPr>
          <p:nvPr>
            <p:ph idx="1"/>
          </p:nvPr>
        </p:nvSpPr>
        <p:spPr>
          <a:xfrm>
            <a:off x="838200" y="1825624"/>
            <a:ext cx="6983994" cy="4895851"/>
          </a:xfrm>
        </p:spPr>
        <p:txBody>
          <a:bodyPr>
            <a:normAutofit fontScale="70000" lnSpcReduction="20000"/>
          </a:bodyPr>
          <a:lstStyle/>
          <a:p>
            <a:r>
              <a:rPr lang="en-GB" sz="2600" dirty="0"/>
              <a:t>Setup: </a:t>
            </a:r>
          </a:p>
          <a:p>
            <a:pPr lvl="1">
              <a:buFont typeface="Wingdings" panose="05000000000000000000" pitchFamily="2" charset="2"/>
              <a:buChar char="§"/>
            </a:pPr>
            <a:r>
              <a:rPr lang="en-GB" sz="2600" dirty="0"/>
              <a:t>English Synthetic Tests from 4K to 128K tokens</a:t>
            </a:r>
          </a:p>
          <a:p>
            <a:pPr lvl="1">
              <a:buFont typeface="Wingdings" panose="05000000000000000000" pitchFamily="2" charset="2"/>
              <a:buChar char="§"/>
            </a:pPr>
            <a:r>
              <a:rPr lang="en-GB" sz="2600" dirty="0"/>
              <a:t>15 open and 2 closed source models</a:t>
            </a:r>
          </a:p>
          <a:p>
            <a:endParaRPr lang="en-GB" sz="2600" dirty="0"/>
          </a:p>
          <a:p>
            <a:r>
              <a:rPr lang="en-GB" sz="2600" dirty="0"/>
              <a:t>Focus: </a:t>
            </a:r>
          </a:p>
          <a:p>
            <a:pPr lvl="1">
              <a:buFont typeface="Wingdings" panose="05000000000000000000" pitchFamily="2" charset="2"/>
              <a:buChar char="§"/>
            </a:pPr>
            <a:r>
              <a:rPr lang="en-GB" sz="2600" dirty="0"/>
              <a:t>Evaluation on retrieval, multi-hop tracing, aggregation, and question answering.</a:t>
            </a:r>
          </a:p>
          <a:p>
            <a:endParaRPr lang="en-GB" sz="2600" dirty="0"/>
          </a:p>
          <a:p>
            <a:r>
              <a:rPr lang="en-GB" sz="2600" dirty="0"/>
              <a:t>Findings:</a:t>
            </a:r>
          </a:p>
          <a:p>
            <a:pPr lvl="1">
              <a:buFont typeface="Wingdings" panose="05000000000000000000" pitchFamily="2" charset="2"/>
              <a:buChar char="§"/>
            </a:pPr>
            <a:r>
              <a:rPr lang="en-GB" sz="2600" dirty="0"/>
              <a:t>Near perfect performance for base NIAH, but failure to maintain results with increased input size.</a:t>
            </a:r>
          </a:p>
          <a:p>
            <a:pPr lvl="1">
              <a:buFont typeface="Wingdings" panose="05000000000000000000" pitchFamily="2" charset="2"/>
              <a:buChar char="§"/>
            </a:pPr>
            <a:r>
              <a:rPr lang="en-GB" sz="2600" dirty="0"/>
              <a:t>Trade-off between performance degradation and small-context performance</a:t>
            </a:r>
          </a:p>
          <a:p>
            <a:endParaRPr lang="en-GB" sz="2300" dirty="0"/>
          </a:p>
          <a:p>
            <a:pPr marL="0" indent="0">
              <a:buNone/>
            </a:pPr>
            <a:r>
              <a:rPr lang="en-GB" sz="2900" b="1" dirty="0"/>
              <a:t>Limitations:</a:t>
            </a:r>
          </a:p>
          <a:p>
            <a:r>
              <a:rPr lang="en-GB" sz="2600" dirty="0"/>
              <a:t>Low correlation with real-world applications</a:t>
            </a:r>
          </a:p>
          <a:p>
            <a:r>
              <a:rPr lang="en-GB" sz="2600" dirty="0"/>
              <a:t>Low information density can make it easier to spot needles</a:t>
            </a:r>
          </a:p>
          <a:p>
            <a:endParaRPr lang="en-DE" dirty="0"/>
          </a:p>
        </p:txBody>
      </p:sp>
      <p:pic>
        <p:nvPicPr>
          <p:cNvPr id="6" name="Grafik 5">
            <a:extLst>
              <a:ext uri="{FF2B5EF4-FFF2-40B4-BE49-F238E27FC236}">
                <a16:creationId xmlns:a16="http://schemas.microsoft.com/office/drawing/2014/main" id="{55AB6182-08F9-1B19-0D58-036E6252343D}"/>
              </a:ext>
            </a:extLst>
          </p:cNvPr>
          <p:cNvPicPr>
            <a:picLocks noChangeAspect="1"/>
          </p:cNvPicPr>
          <p:nvPr/>
        </p:nvPicPr>
        <p:blipFill>
          <a:blip r:embed="rId3"/>
          <a:stretch>
            <a:fillRect/>
          </a:stretch>
        </p:blipFill>
        <p:spPr>
          <a:xfrm>
            <a:off x="7978131" y="1900738"/>
            <a:ext cx="3791479" cy="4201111"/>
          </a:xfrm>
          <a:prstGeom prst="rect">
            <a:avLst/>
          </a:prstGeom>
        </p:spPr>
      </p:pic>
      <p:sp>
        <p:nvSpPr>
          <p:cNvPr id="4" name="Foliennummernplatzhalter 3">
            <a:extLst>
              <a:ext uri="{FF2B5EF4-FFF2-40B4-BE49-F238E27FC236}">
                <a16:creationId xmlns:a16="http://schemas.microsoft.com/office/drawing/2014/main" id="{C7A5007C-5A64-B552-8C9C-8F94783ABDC2}"/>
              </a:ext>
            </a:extLst>
          </p:cNvPr>
          <p:cNvSpPr>
            <a:spLocks noGrp="1"/>
          </p:cNvSpPr>
          <p:nvPr>
            <p:ph type="sldNum" sz="quarter" idx="12"/>
          </p:nvPr>
        </p:nvSpPr>
        <p:spPr/>
        <p:txBody>
          <a:bodyPr/>
          <a:lstStyle/>
          <a:p>
            <a:fld id="{6E48C444-49EF-43A8-BA88-4997BAE5929E}" type="slidenum">
              <a:rPr lang="en-DE" smtClean="0"/>
              <a:t>12</a:t>
            </a:fld>
            <a:endParaRPr lang="en-DE" dirty="0"/>
          </a:p>
        </p:txBody>
      </p:sp>
    </p:spTree>
    <p:extLst>
      <p:ext uri="{BB962C8B-B14F-4D97-AF65-F5344CB8AC3E}">
        <p14:creationId xmlns:p14="http://schemas.microsoft.com/office/powerpoint/2010/main" val="133424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DBE-9DBC-04D1-FC17-69FB013316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F871D2-F705-F3FB-0B4F-EDFA041AE1E2}"/>
              </a:ext>
            </a:extLst>
          </p:cNvPr>
          <p:cNvSpPr>
            <a:spLocks noGrp="1"/>
          </p:cNvSpPr>
          <p:nvPr>
            <p:ph type="title"/>
          </p:nvPr>
        </p:nvSpPr>
        <p:spPr/>
        <p:txBody>
          <a:bodyPr anchor="b">
            <a:normAutofit/>
          </a:bodyPr>
          <a:lstStyle/>
          <a:p>
            <a:r>
              <a:rPr lang="en-GB" sz="3600" dirty="0"/>
              <a:t>Related Work - RULER (Hsieh et al. 2024)</a:t>
            </a:r>
            <a:endParaRPr lang="en-DE" sz="3600" dirty="0"/>
          </a:p>
        </p:txBody>
      </p:sp>
      <p:sp>
        <p:nvSpPr>
          <p:cNvPr id="4" name="Foliennummernplatzhalter 3">
            <a:extLst>
              <a:ext uri="{FF2B5EF4-FFF2-40B4-BE49-F238E27FC236}">
                <a16:creationId xmlns:a16="http://schemas.microsoft.com/office/drawing/2014/main" id="{B7EC0D44-B309-9653-BDC0-26DAF2407C19}"/>
              </a:ext>
            </a:extLst>
          </p:cNvPr>
          <p:cNvSpPr>
            <a:spLocks noGrp="1"/>
          </p:cNvSpPr>
          <p:nvPr>
            <p:ph type="sldNum" sz="quarter" idx="12"/>
          </p:nvPr>
        </p:nvSpPr>
        <p:spPr/>
        <p:txBody>
          <a:bodyPr/>
          <a:lstStyle/>
          <a:p>
            <a:fld id="{6E48C444-49EF-43A8-BA88-4997BAE5929E}" type="slidenum">
              <a:rPr lang="en-DE" smtClean="0"/>
              <a:t>13</a:t>
            </a:fld>
            <a:endParaRPr lang="en-DE"/>
          </a:p>
        </p:txBody>
      </p:sp>
      <p:pic>
        <p:nvPicPr>
          <p:cNvPr id="9" name="Grafik 8">
            <a:extLst>
              <a:ext uri="{FF2B5EF4-FFF2-40B4-BE49-F238E27FC236}">
                <a16:creationId xmlns:a16="http://schemas.microsoft.com/office/drawing/2014/main" id="{F23979F9-E97E-E4DA-0DB0-1455F50FDF4E}"/>
              </a:ext>
            </a:extLst>
          </p:cNvPr>
          <p:cNvPicPr>
            <a:picLocks noChangeAspect="1"/>
          </p:cNvPicPr>
          <p:nvPr/>
        </p:nvPicPr>
        <p:blipFill>
          <a:blip r:embed="rId3"/>
          <a:stretch>
            <a:fillRect/>
          </a:stretch>
        </p:blipFill>
        <p:spPr>
          <a:xfrm>
            <a:off x="1642441" y="1690688"/>
            <a:ext cx="8907118" cy="4229690"/>
          </a:xfrm>
          <a:prstGeom prst="rect">
            <a:avLst/>
          </a:prstGeom>
        </p:spPr>
      </p:pic>
    </p:spTree>
    <p:extLst>
      <p:ext uri="{BB962C8B-B14F-4D97-AF65-F5344CB8AC3E}">
        <p14:creationId xmlns:p14="http://schemas.microsoft.com/office/powerpoint/2010/main" val="12855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888EF-5552-0345-AED2-5DD997BEA1C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82836D-D42C-1055-99DA-45E295BFDE6A}"/>
              </a:ext>
            </a:extLst>
          </p:cNvPr>
          <p:cNvSpPr>
            <a:spLocks noGrp="1"/>
          </p:cNvSpPr>
          <p:nvPr>
            <p:ph type="title"/>
          </p:nvPr>
        </p:nvSpPr>
        <p:spPr>
          <a:xfrm>
            <a:off x="838200" y="345046"/>
            <a:ext cx="10515600" cy="1325563"/>
          </a:xfrm>
        </p:spPr>
        <p:txBody>
          <a:bodyPr anchor="b">
            <a:normAutofit/>
          </a:bodyPr>
          <a:lstStyle/>
          <a:p>
            <a:r>
              <a:rPr lang="en-GB" sz="3600" dirty="0"/>
              <a:t>Related Work – </a:t>
            </a:r>
            <a:r>
              <a:rPr lang="en-GB" sz="3600" dirty="0" err="1"/>
              <a:t>Longbench</a:t>
            </a:r>
            <a:r>
              <a:rPr lang="en-GB" sz="3600" dirty="0"/>
              <a:t> (Bai et al. 2024)</a:t>
            </a:r>
            <a:endParaRPr lang="en-DE" sz="3600" dirty="0"/>
          </a:p>
        </p:txBody>
      </p:sp>
      <p:sp>
        <p:nvSpPr>
          <p:cNvPr id="3" name="Inhaltsplatzhalter 2">
            <a:extLst>
              <a:ext uri="{FF2B5EF4-FFF2-40B4-BE49-F238E27FC236}">
                <a16:creationId xmlns:a16="http://schemas.microsoft.com/office/drawing/2014/main" id="{831D1F34-28C2-C0CB-B0AA-61B8E86D6095}"/>
              </a:ext>
            </a:extLst>
          </p:cNvPr>
          <p:cNvSpPr>
            <a:spLocks noGrp="1"/>
          </p:cNvSpPr>
          <p:nvPr>
            <p:ph idx="1"/>
          </p:nvPr>
        </p:nvSpPr>
        <p:spPr>
          <a:xfrm>
            <a:off x="838200" y="1815340"/>
            <a:ext cx="4761248" cy="4568825"/>
          </a:xfrm>
        </p:spPr>
        <p:txBody>
          <a:bodyPr>
            <a:normAutofit/>
          </a:bodyPr>
          <a:lstStyle/>
          <a:p>
            <a:r>
              <a:rPr lang="en-GB" sz="2000" dirty="0"/>
              <a:t>Setup: </a:t>
            </a:r>
          </a:p>
          <a:p>
            <a:pPr lvl="1">
              <a:buFont typeface="Wingdings" panose="05000000000000000000" pitchFamily="2" charset="2"/>
              <a:buChar char="§"/>
            </a:pPr>
            <a:r>
              <a:rPr lang="en-GB" sz="1800" dirty="0"/>
              <a:t>Bilingual (English / Chinese) real text tests of ~4-32K tokens</a:t>
            </a:r>
          </a:p>
          <a:p>
            <a:endParaRPr lang="en-GB" sz="1900" dirty="0"/>
          </a:p>
          <a:p>
            <a:r>
              <a:rPr lang="en-GB" sz="2000" dirty="0"/>
              <a:t>Focus:</a:t>
            </a:r>
            <a:r>
              <a:rPr lang="en-GB" sz="1900" dirty="0"/>
              <a:t> </a:t>
            </a:r>
          </a:p>
          <a:p>
            <a:pPr lvl="1">
              <a:buFont typeface="Wingdings" panose="05000000000000000000" pitchFamily="2" charset="2"/>
              <a:buChar char="§"/>
            </a:pPr>
            <a:r>
              <a:rPr lang="en-GB" sz="1800" dirty="0"/>
              <a:t>Diverse comprehension tasks: QA, Summarization, code-completion, Few-shot learning</a:t>
            </a:r>
          </a:p>
          <a:p>
            <a:endParaRPr lang="en-GB" sz="1900" dirty="0"/>
          </a:p>
          <a:p>
            <a:r>
              <a:rPr lang="en-GB" sz="2000" dirty="0"/>
              <a:t>Findings:</a:t>
            </a:r>
          </a:p>
          <a:p>
            <a:pPr lvl="1">
              <a:buFont typeface="Wingdings" panose="05000000000000000000" pitchFamily="2" charset="2"/>
              <a:buChar char="§"/>
            </a:pPr>
            <a:r>
              <a:rPr lang="en-GB" sz="1800" dirty="0"/>
              <a:t>Open-source models still lag behind closed-source in longer context tasks.</a:t>
            </a:r>
          </a:p>
          <a:p>
            <a:pPr lvl="1">
              <a:buFont typeface="Wingdings" panose="05000000000000000000" pitchFamily="2" charset="2"/>
              <a:buChar char="§"/>
            </a:pPr>
            <a:r>
              <a:rPr lang="en-GB" sz="1800" dirty="0"/>
              <a:t>Parametrizes knowledge can play a significant role in performance</a:t>
            </a:r>
          </a:p>
          <a:p>
            <a:endParaRPr lang="en-GB" sz="2300" dirty="0"/>
          </a:p>
          <a:p>
            <a:endParaRPr lang="en-DE" dirty="0"/>
          </a:p>
        </p:txBody>
      </p:sp>
      <p:pic>
        <p:nvPicPr>
          <p:cNvPr id="4" name="Grafik 3">
            <a:extLst>
              <a:ext uri="{FF2B5EF4-FFF2-40B4-BE49-F238E27FC236}">
                <a16:creationId xmlns:a16="http://schemas.microsoft.com/office/drawing/2014/main" id="{B0BDB047-394C-070E-B288-0462A9C5929A}"/>
              </a:ext>
            </a:extLst>
          </p:cNvPr>
          <p:cNvPicPr>
            <a:picLocks noChangeAspect="1"/>
          </p:cNvPicPr>
          <p:nvPr/>
        </p:nvPicPr>
        <p:blipFill>
          <a:blip r:embed="rId2"/>
          <a:stretch>
            <a:fillRect/>
          </a:stretch>
        </p:blipFill>
        <p:spPr>
          <a:xfrm>
            <a:off x="5719335" y="2206970"/>
            <a:ext cx="6374060" cy="1468310"/>
          </a:xfrm>
          <a:prstGeom prst="rect">
            <a:avLst/>
          </a:prstGeom>
        </p:spPr>
      </p:pic>
      <p:sp>
        <p:nvSpPr>
          <p:cNvPr id="12" name="Textfeld 11">
            <a:extLst>
              <a:ext uri="{FF2B5EF4-FFF2-40B4-BE49-F238E27FC236}">
                <a16:creationId xmlns:a16="http://schemas.microsoft.com/office/drawing/2014/main" id="{79DE5CC6-3879-C29B-91FA-CB83751D679F}"/>
              </a:ext>
            </a:extLst>
          </p:cNvPr>
          <p:cNvSpPr txBox="1"/>
          <p:nvPr/>
        </p:nvSpPr>
        <p:spPr>
          <a:xfrm>
            <a:off x="5719335" y="4099752"/>
            <a:ext cx="6096000" cy="1846659"/>
          </a:xfrm>
          <a:prstGeom prst="rect">
            <a:avLst/>
          </a:prstGeom>
          <a:noFill/>
        </p:spPr>
        <p:txBody>
          <a:bodyPr wrap="square">
            <a:spAutoFit/>
          </a:bodyPr>
          <a:lstStyle/>
          <a:p>
            <a:pPr marL="0" indent="0">
              <a:buNone/>
            </a:pPr>
            <a:r>
              <a:rPr lang="en-GB" sz="2000" b="1" dirty="0"/>
              <a:t>Limitations</a:t>
            </a:r>
            <a:r>
              <a:rPr lang="en-GB" sz="2400" b="1" dirty="0"/>
              <a:t>:</a:t>
            </a:r>
          </a:p>
          <a:p>
            <a:pPr marL="285750" indent="-285750">
              <a:buFont typeface="Arial" panose="020B0604020202020204" pitchFamily="34" charset="0"/>
              <a:buChar char="•"/>
            </a:pPr>
            <a:r>
              <a:rPr lang="en-GB" sz="1800" dirty="0"/>
              <a:t>Instruction-following ability of the model influences test results</a:t>
            </a:r>
          </a:p>
          <a:p>
            <a:pPr marL="285750" indent="-285750">
              <a:buFont typeface="Arial" panose="020B0604020202020204" pitchFamily="34" charset="0"/>
              <a:buChar char="•"/>
            </a:pPr>
            <a:r>
              <a:rPr lang="en-GB" sz="1800" dirty="0"/>
              <a:t>Real worl</a:t>
            </a:r>
            <a:r>
              <a:rPr lang="en-GB" dirty="0"/>
              <a:t>d application tests may be solved by parameterized knowledge instead of retrieval </a:t>
            </a:r>
          </a:p>
          <a:p>
            <a:pPr marL="285750" indent="-285750">
              <a:buFont typeface="Arial" panose="020B0604020202020204" pitchFamily="34" charset="0"/>
              <a:buChar char="•"/>
            </a:pPr>
            <a:r>
              <a:rPr lang="en-GB" dirty="0"/>
              <a:t>Non-synthetic data is less controllable / flexible</a:t>
            </a:r>
            <a:endParaRPr lang="en-GB" sz="1800" dirty="0"/>
          </a:p>
        </p:txBody>
      </p:sp>
      <p:sp>
        <p:nvSpPr>
          <p:cNvPr id="13" name="Foliennummernplatzhalter 12">
            <a:extLst>
              <a:ext uri="{FF2B5EF4-FFF2-40B4-BE49-F238E27FC236}">
                <a16:creationId xmlns:a16="http://schemas.microsoft.com/office/drawing/2014/main" id="{71EAFD7E-4F2A-5398-6F64-D94591742184}"/>
              </a:ext>
            </a:extLst>
          </p:cNvPr>
          <p:cNvSpPr>
            <a:spLocks noGrp="1"/>
          </p:cNvSpPr>
          <p:nvPr>
            <p:ph type="sldNum" sz="quarter" idx="12"/>
          </p:nvPr>
        </p:nvSpPr>
        <p:spPr/>
        <p:txBody>
          <a:bodyPr/>
          <a:lstStyle/>
          <a:p>
            <a:fld id="{6E48C444-49EF-43A8-BA88-4997BAE5929E}" type="slidenum">
              <a:rPr lang="en-DE" smtClean="0"/>
              <a:t>14</a:t>
            </a:fld>
            <a:endParaRPr lang="en-DE"/>
          </a:p>
        </p:txBody>
      </p:sp>
    </p:spTree>
    <p:extLst>
      <p:ext uri="{BB962C8B-B14F-4D97-AF65-F5344CB8AC3E}">
        <p14:creationId xmlns:p14="http://schemas.microsoft.com/office/powerpoint/2010/main" val="3178949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BCAB4-A2BD-53AA-83A7-B48D991DEB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42458B-BE1C-D92E-2ABF-7411E742371E}"/>
              </a:ext>
            </a:extLst>
          </p:cNvPr>
          <p:cNvSpPr>
            <a:spLocks noGrp="1"/>
          </p:cNvSpPr>
          <p:nvPr>
            <p:ph type="ctrTitle"/>
          </p:nvPr>
        </p:nvSpPr>
        <p:spPr/>
        <p:txBody>
          <a:bodyPr/>
          <a:lstStyle/>
          <a:p>
            <a:r>
              <a:rPr lang="en-GB" dirty="0"/>
              <a:t> The </a:t>
            </a:r>
            <a:r>
              <a:rPr lang="en-GB" dirty="0" err="1"/>
              <a:t>Needlebench</a:t>
            </a:r>
            <a:r>
              <a:rPr lang="en-GB" dirty="0"/>
              <a:t> Framework</a:t>
            </a:r>
            <a:endParaRPr lang="en-DE" dirty="0"/>
          </a:p>
        </p:txBody>
      </p:sp>
      <p:sp>
        <p:nvSpPr>
          <p:cNvPr id="3" name="Untertitel 2">
            <a:extLst>
              <a:ext uri="{FF2B5EF4-FFF2-40B4-BE49-F238E27FC236}">
                <a16:creationId xmlns:a16="http://schemas.microsoft.com/office/drawing/2014/main" id="{1A27C7E4-2063-C74A-87B9-6EDD09AD13F2}"/>
              </a:ext>
            </a:extLst>
          </p:cNvPr>
          <p:cNvSpPr>
            <a:spLocks noGrp="1"/>
          </p:cNvSpPr>
          <p:nvPr>
            <p:ph type="subTitle" idx="1"/>
          </p:nvPr>
        </p:nvSpPr>
        <p:spPr/>
        <p:txBody>
          <a:bodyPr/>
          <a:lstStyle/>
          <a:p>
            <a:endParaRPr lang="en-DE"/>
          </a:p>
        </p:txBody>
      </p:sp>
      <p:sp>
        <p:nvSpPr>
          <p:cNvPr id="4" name="Foliennummernplatzhalter 3">
            <a:extLst>
              <a:ext uri="{FF2B5EF4-FFF2-40B4-BE49-F238E27FC236}">
                <a16:creationId xmlns:a16="http://schemas.microsoft.com/office/drawing/2014/main" id="{E8190909-43CA-B0AB-D38B-99E9E52CD807}"/>
              </a:ext>
            </a:extLst>
          </p:cNvPr>
          <p:cNvSpPr>
            <a:spLocks noGrp="1"/>
          </p:cNvSpPr>
          <p:nvPr>
            <p:ph type="sldNum" sz="quarter" idx="12"/>
          </p:nvPr>
        </p:nvSpPr>
        <p:spPr/>
        <p:txBody>
          <a:bodyPr/>
          <a:lstStyle/>
          <a:p>
            <a:fld id="{6E48C444-49EF-43A8-BA88-4997BAE5929E}" type="slidenum">
              <a:rPr lang="en-DE" smtClean="0"/>
              <a:t>15</a:t>
            </a:fld>
            <a:endParaRPr lang="en-DE"/>
          </a:p>
        </p:txBody>
      </p:sp>
    </p:spTree>
    <p:extLst>
      <p:ext uri="{BB962C8B-B14F-4D97-AF65-F5344CB8AC3E}">
        <p14:creationId xmlns:p14="http://schemas.microsoft.com/office/powerpoint/2010/main" val="256248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94536-04CA-3EA1-F582-628C5D1D38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327D6A-30EC-E8F3-5D4F-E493120E4CA8}"/>
              </a:ext>
            </a:extLst>
          </p:cNvPr>
          <p:cNvSpPr>
            <a:spLocks noGrp="1"/>
          </p:cNvSpPr>
          <p:nvPr>
            <p:ph type="title"/>
          </p:nvPr>
        </p:nvSpPr>
        <p:spPr/>
        <p:txBody>
          <a:bodyPr anchor="b">
            <a:normAutofit/>
          </a:bodyPr>
          <a:lstStyle/>
          <a:p>
            <a:r>
              <a:rPr lang="en-GB" sz="3600" dirty="0" err="1"/>
              <a:t>NeedleBench</a:t>
            </a:r>
            <a:r>
              <a:rPr lang="en-GB" sz="3600" dirty="0"/>
              <a:t> (Mo Li et al. )</a:t>
            </a:r>
            <a:endParaRPr lang="en-DE" sz="3600" dirty="0"/>
          </a:p>
        </p:txBody>
      </p:sp>
      <p:sp>
        <p:nvSpPr>
          <p:cNvPr id="3" name="Inhaltsplatzhalter 2">
            <a:extLst>
              <a:ext uri="{FF2B5EF4-FFF2-40B4-BE49-F238E27FC236}">
                <a16:creationId xmlns:a16="http://schemas.microsoft.com/office/drawing/2014/main" id="{37525576-4AB6-6685-ABA6-306A419613B1}"/>
              </a:ext>
            </a:extLst>
          </p:cNvPr>
          <p:cNvSpPr>
            <a:spLocks noGrp="1"/>
          </p:cNvSpPr>
          <p:nvPr>
            <p:ph idx="1"/>
          </p:nvPr>
        </p:nvSpPr>
        <p:spPr/>
        <p:txBody>
          <a:bodyPr/>
          <a:lstStyle/>
          <a:p>
            <a:pPr marL="0" indent="0">
              <a:buNone/>
            </a:pPr>
            <a:endParaRPr lang="en-GB" dirty="0"/>
          </a:p>
          <a:p>
            <a:pPr marL="0" indent="0">
              <a:buNone/>
            </a:pPr>
            <a:endParaRPr lang="en-GB" dirty="0"/>
          </a:p>
        </p:txBody>
      </p:sp>
      <p:pic>
        <p:nvPicPr>
          <p:cNvPr id="5" name="Grafik 4">
            <a:extLst>
              <a:ext uri="{FF2B5EF4-FFF2-40B4-BE49-F238E27FC236}">
                <a16:creationId xmlns:a16="http://schemas.microsoft.com/office/drawing/2014/main" id="{2B8A2D87-5226-54D3-1DA7-281825F5D144}"/>
              </a:ext>
            </a:extLst>
          </p:cNvPr>
          <p:cNvPicPr>
            <a:picLocks noChangeAspect="1"/>
          </p:cNvPicPr>
          <p:nvPr/>
        </p:nvPicPr>
        <p:blipFill>
          <a:blip r:embed="rId3"/>
          <a:stretch>
            <a:fillRect/>
          </a:stretch>
        </p:blipFill>
        <p:spPr>
          <a:xfrm>
            <a:off x="6398536" y="2268329"/>
            <a:ext cx="5558628" cy="3110131"/>
          </a:xfrm>
          <a:prstGeom prst="rect">
            <a:avLst/>
          </a:prstGeom>
        </p:spPr>
      </p:pic>
      <p:sp>
        <p:nvSpPr>
          <p:cNvPr id="4" name="Foliennummernplatzhalter 3">
            <a:extLst>
              <a:ext uri="{FF2B5EF4-FFF2-40B4-BE49-F238E27FC236}">
                <a16:creationId xmlns:a16="http://schemas.microsoft.com/office/drawing/2014/main" id="{9F83191F-C0FA-993C-F295-F09D10219675}"/>
              </a:ext>
            </a:extLst>
          </p:cNvPr>
          <p:cNvSpPr>
            <a:spLocks noGrp="1"/>
          </p:cNvSpPr>
          <p:nvPr>
            <p:ph type="sldNum" sz="quarter" idx="12"/>
          </p:nvPr>
        </p:nvSpPr>
        <p:spPr/>
        <p:txBody>
          <a:bodyPr/>
          <a:lstStyle/>
          <a:p>
            <a:fld id="{6E48C444-49EF-43A8-BA88-4997BAE5929E}" type="slidenum">
              <a:rPr lang="en-DE" smtClean="0"/>
              <a:t>16</a:t>
            </a:fld>
            <a:endParaRPr lang="en-DE"/>
          </a:p>
        </p:txBody>
      </p:sp>
      <p:sp>
        <p:nvSpPr>
          <p:cNvPr id="8" name="Textfeld 7">
            <a:extLst>
              <a:ext uri="{FF2B5EF4-FFF2-40B4-BE49-F238E27FC236}">
                <a16:creationId xmlns:a16="http://schemas.microsoft.com/office/drawing/2014/main" id="{B5E4BEE1-E354-AEFD-0EBE-EA3C7FAD1841}"/>
              </a:ext>
            </a:extLst>
          </p:cNvPr>
          <p:cNvSpPr txBox="1"/>
          <p:nvPr/>
        </p:nvSpPr>
        <p:spPr>
          <a:xfrm>
            <a:off x="838200" y="2115235"/>
            <a:ext cx="5334000" cy="3416320"/>
          </a:xfrm>
          <a:prstGeom prst="rect">
            <a:avLst/>
          </a:prstGeom>
          <a:noFill/>
        </p:spPr>
        <p:txBody>
          <a:bodyPr wrap="square">
            <a:spAutoFit/>
          </a:bodyPr>
          <a:lstStyle/>
          <a:p>
            <a:r>
              <a:rPr lang="en-GB" dirty="0"/>
              <a:t>Goals: </a:t>
            </a:r>
          </a:p>
          <a:p>
            <a:pPr marL="742950" lvl="1" indent="-285750">
              <a:buFont typeface="Arial" panose="020B0604020202020204" pitchFamily="34" charset="0"/>
              <a:buChar char="•"/>
            </a:pPr>
            <a:r>
              <a:rPr lang="en-GB" dirty="0"/>
              <a:t>Highly adaptable information-dense testing</a:t>
            </a:r>
          </a:p>
          <a:p>
            <a:pPr marL="742950" lvl="1" indent="-285750">
              <a:buFont typeface="Arial" panose="020B0604020202020204" pitchFamily="34" charset="0"/>
              <a:buChar char="•"/>
            </a:pPr>
            <a:r>
              <a:rPr lang="en-GB" dirty="0"/>
              <a:t>Minimize reliance of irrelevant filler</a:t>
            </a:r>
          </a:p>
          <a:p>
            <a:pPr marL="742950" lvl="1" indent="-285750">
              <a:buFont typeface="Arial" panose="020B0604020202020204" pitchFamily="34" charset="0"/>
              <a:buChar char="•"/>
            </a:pPr>
            <a:r>
              <a:rPr lang="en-GB" dirty="0"/>
              <a:t>Synthetic dataset to minimize the impact of parameterized knowledge</a:t>
            </a:r>
          </a:p>
          <a:p>
            <a:pPr marL="742950" lvl="1" indent="-285750">
              <a:buFont typeface="Arial" panose="020B0604020202020204" pitchFamily="34" charset="0"/>
              <a:buChar char="•"/>
            </a:pPr>
            <a:r>
              <a:rPr lang="en-GB" dirty="0"/>
              <a:t>Assess reasoning ability in long context scenarios</a:t>
            </a:r>
          </a:p>
          <a:p>
            <a:pPr marL="742950" lvl="1" indent="-285750">
              <a:buFont typeface="Arial" panose="020B0604020202020204" pitchFamily="34" charset="0"/>
              <a:buChar char="•"/>
            </a:pPr>
            <a:endParaRPr lang="en-GB" dirty="0"/>
          </a:p>
          <a:p>
            <a:r>
              <a:rPr lang="en-GB" dirty="0"/>
              <a:t>Two types of tests:</a:t>
            </a:r>
          </a:p>
          <a:p>
            <a:pPr marL="742950" lvl="1" indent="-285750">
              <a:buFont typeface="Arial" panose="020B0604020202020204" pitchFamily="34" charset="0"/>
              <a:buChar char="•"/>
            </a:pPr>
            <a:r>
              <a:rPr lang="en-GB" dirty="0"/>
              <a:t>Information-sparse</a:t>
            </a:r>
          </a:p>
          <a:p>
            <a:pPr marL="742950" lvl="1" indent="-285750">
              <a:buFont typeface="Arial" panose="020B0604020202020204" pitchFamily="34" charset="0"/>
              <a:buChar char="•"/>
            </a:pPr>
            <a:r>
              <a:rPr lang="en-GB" dirty="0"/>
              <a:t>Information-dense</a:t>
            </a:r>
          </a:p>
          <a:p>
            <a:pPr marL="742950" lvl="1" indent="-285750">
              <a:buFont typeface="Wingdings" panose="05000000000000000000" pitchFamily="2" charset="2"/>
              <a:buChar char="§"/>
            </a:pPr>
            <a:endParaRPr lang="en-GB" dirty="0"/>
          </a:p>
        </p:txBody>
      </p:sp>
    </p:spTree>
    <p:extLst>
      <p:ext uri="{BB962C8B-B14F-4D97-AF65-F5344CB8AC3E}">
        <p14:creationId xmlns:p14="http://schemas.microsoft.com/office/powerpoint/2010/main" val="72913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77AE37-0FEA-AC2B-BA15-8ECD790EB51F}"/>
              </a:ext>
            </a:extLst>
          </p:cNvPr>
          <p:cNvSpPr>
            <a:spLocks noGrp="1"/>
          </p:cNvSpPr>
          <p:nvPr>
            <p:ph type="title"/>
          </p:nvPr>
        </p:nvSpPr>
        <p:spPr>
          <a:xfrm>
            <a:off x="731520" y="1157728"/>
            <a:ext cx="10872216" cy="626110"/>
          </a:xfrm>
        </p:spPr>
        <p:txBody>
          <a:bodyPr anchor="t">
            <a:normAutofit/>
          </a:bodyPr>
          <a:lstStyle/>
          <a:p>
            <a:r>
              <a:rPr lang="en-GB" sz="3600" dirty="0"/>
              <a:t>Information-Sparse Tasks</a:t>
            </a:r>
            <a:endParaRPr lang="en-DE" sz="3600" dirty="0"/>
          </a:p>
        </p:txBody>
      </p:sp>
      <p:pic>
        <p:nvPicPr>
          <p:cNvPr id="4" name="Inhaltsplatzhalter 4">
            <a:extLst>
              <a:ext uri="{FF2B5EF4-FFF2-40B4-BE49-F238E27FC236}">
                <a16:creationId xmlns:a16="http://schemas.microsoft.com/office/drawing/2014/main" id="{80EEB9D9-4D04-D00F-5EE1-1A746D78DF2B}"/>
              </a:ext>
            </a:extLst>
          </p:cNvPr>
          <p:cNvPicPr>
            <a:picLocks noChangeAspect="1"/>
          </p:cNvPicPr>
          <p:nvPr/>
        </p:nvPicPr>
        <p:blipFill>
          <a:blip r:embed="rId2"/>
          <a:stretch>
            <a:fillRect/>
          </a:stretch>
        </p:blipFill>
        <p:spPr>
          <a:xfrm>
            <a:off x="731520" y="1792223"/>
            <a:ext cx="6113926" cy="3439082"/>
          </a:xfrm>
          <a:prstGeom prst="rect">
            <a:avLst/>
          </a:prstGeom>
        </p:spPr>
      </p:pic>
      <p:sp>
        <p:nvSpPr>
          <p:cNvPr id="3" name="Inhaltsplatzhalter 2">
            <a:extLst>
              <a:ext uri="{FF2B5EF4-FFF2-40B4-BE49-F238E27FC236}">
                <a16:creationId xmlns:a16="http://schemas.microsoft.com/office/drawing/2014/main" id="{39865686-12FF-1125-E214-D556B323031C}"/>
              </a:ext>
            </a:extLst>
          </p:cNvPr>
          <p:cNvSpPr>
            <a:spLocks noGrp="1"/>
          </p:cNvSpPr>
          <p:nvPr>
            <p:ph idx="1"/>
          </p:nvPr>
        </p:nvSpPr>
        <p:spPr>
          <a:xfrm>
            <a:off x="6845446" y="2048889"/>
            <a:ext cx="4902111" cy="3917950"/>
          </a:xfrm>
        </p:spPr>
        <p:txBody>
          <a:bodyPr anchor="t">
            <a:normAutofit/>
          </a:bodyPr>
          <a:lstStyle/>
          <a:p>
            <a:pPr marL="457200" lvl="1" indent="0">
              <a:buNone/>
            </a:pPr>
            <a:r>
              <a:rPr lang="en-GB" sz="1800" dirty="0"/>
              <a:t>Information-Sparse: </a:t>
            </a:r>
          </a:p>
          <a:p>
            <a:pPr lvl="1"/>
            <a:r>
              <a:rPr lang="en-GB" sz="1800" dirty="0"/>
              <a:t>Characterized by minimal relevant details embedded within extensive irrelevant text to simulate simpler real-world retrieval tasks</a:t>
            </a:r>
          </a:p>
          <a:p>
            <a:pPr lvl="1"/>
            <a:endParaRPr lang="en-GB" sz="1800" dirty="0"/>
          </a:p>
          <a:p>
            <a:pPr marL="457200" lvl="1" indent="0">
              <a:buNone/>
            </a:pPr>
            <a:r>
              <a:rPr lang="en-GB" sz="1800" dirty="0"/>
              <a:t>Three types of tests:</a:t>
            </a:r>
          </a:p>
          <a:p>
            <a:pPr lvl="1"/>
            <a:r>
              <a:rPr lang="en-GB" sz="1800" dirty="0"/>
              <a:t>Single-Needle Retrieval Task (S-RT)</a:t>
            </a:r>
          </a:p>
          <a:p>
            <a:pPr lvl="1"/>
            <a:r>
              <a:rPr lang="en-GB" sz="1800" dirty="0"/>
              <a:t>Multi-Needle Retrieval Task (M-RT)</a:t>
            </a:r>
          </a:p>
          <a:p>
            <a:pPr lvl="1"/>
            <a:r>
              <a:rPr lang="en-GB" sz="1800" dirty="0"/>
              <a:t>Multi-Needle Reasoning Task (M-RS)</a:t>
            </a:r>
          </a:p>
          <a:p>
            <a:pPr lvl="1"/>
            <a:endParaRPr lang="en-GB" sz="1800" dirty="0"/>
          </a:p>
        </p:txBody>
      </p:sp>
      <p:sp>
        <p:nvSpPr>
          <p:cNvPr id="5" name="Foliennummernplatzhalter 4">
            <a:extLst>
              <a:ext uri="{FF2B5EF4-FFF2-40B4-BE49-F238E27FC236}">
                <a16:creationId xmlns:a16="http://schemas.microsoft.com/office/drawing/2014/main" id="{CBE85438-6A7A-973D-F8FA-0A9827B01A01}"/>
              </a:ext>
            </a:extLst>
          </p:cNvPr>
          <p:cNvSpPr>
            <a:spLocks noGrp="1"/>
          </p:cNvSpPr>
          <p:nvPr>
            <p:ph type="sldNum" sz="quarter" idx="12"/>
          </p:nvPr>
        </p:nvSpPr>
        <p:spPr/>
        <p:txBody>
          <a:bodyPr/>
          <a:lstStyle/>
          <a:p>
            <a:fld id="{6E48C444-49EF-43A8-BA88-4997BAE5929E}" type="slidenum">
              <a:rPr lang="en-DE" smtClean="0"/>
              <a:t>17</a:t>
            </a:fld>
            <a:endParaRPr lang="en-DE"/>
          </a:p>
        </p:txBody>
      </p:sp>
    </p:spTree>
    <p:extLst>
      <p:ext uri="{BB962C8B-B14F-4D97-AF65-F5344CB8AC3E}">
        <p14:creationId xmlns:p14="http://schemas.microsoft.com/office/powerpoint/2010/main" val="417018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EAF6C-FCB9-26DD-E0A2-8D73644942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9B4AF0F-080B-1FA2-B64F-67A405A77CDA}"/>
              </a:ext>
            </a:extLst>
          </p:cNvPr>
          <p:cNvSpPr>
            <a:spLocks noGrp="1"/>
          </p:cNvSpPr>
          <p:nvPr>
            <p:ph type="title"/>
          </p:nvPr>
        </p:nvSpPr>
        <p:spPr/>
        <p:txBody>
          <a:bodyPr anchor="b">
            <a:normAutofit/>
          </a:bodyPr>
          <a:lstStyle/>
          <a:p>
            <a:r>
              <a:rPr lang="en-GB" sz="3600" dirty="0"/>
              <a:t>Information-Sparse Tasks: Evaluation</a:t>
            </a:r>
            <a:endParaRPr lang="en-DE" sz="3600" dirty="0"/>
          </a:p>
        </p:txBody>
      </p:sp>
      <p:sp>
        <p:nvSpPr>
          <p:cNvPr id="3" name="Inhaltsplatzhalter 2">
            <a:extLst>
              <a:ext uri="{FF2B5EF4-FFF2-40B4-BE49-F238E27FC236}">
                <a16:creationId xmlns:a16="http://schemas.microsoft.com/office/drawing/2014/main" id="{317E6756-194F-33E0-E93D-3D559BF4C90A}"/>
              </a:ext>
            </a:extLst>
          </p:cNvPr>
          <p:cNvSpPr>
            <a:spLocks noGrp="1"/>
          </p:cNvSpPr>
          <p:nvPr>
            <p:ph idx="1"/>
          </p:nvPr>
        </p:nvSpPr>
        <p:spPr>
          <a:xfrm>
            <a:off x="838200" y="2291556"/>
            <a:ext cx="3808947" cy="3521075"/>
          </a:xfrm>
        </p:spPr>
        <p:txBody>
          <a:bodyPr>
            <a:normAutofit/>
          </a:bodyPr>
          <a:lstStyle/>
          <a:p>
            <a:r>
              <a:rPr lang="en-GB" sz="1800" dirty="0"/>
              <a:t>Exact Match: </a:t>
            </a:r>
          </a:p>
          <a:p>
            <a:pPr lvl="1"/>
            <a:r>
              <a:rPr lang="en-GB" sz="1800" dirty="0"/>
              <a:t>Full credit is awarded if any keyword from </a:t>
            </a:r>
            <a:r>
              <a:rPr lang="en-GB" sz="1800" dirty="0" err="1"/>
              <a:t>Wc,d,r</a:t>
            </a:r>
            <a:r>
              <a:rPr lang="en-GB" sz="1800" dirty="0"/>
              <a:t> appears in </a:t>
            </a:r>
            <a:r>
              <a:rPr lang="en-GB" sz="1800" dirty="0" err="1"/>
              <a:t>Pc,d,r</a:t>
            </a:r>
            <a:r>
              <a:rPr lang="en-GB" sz="1800" dirty="0"/>
              <a:t>, and zero otherwise</a:t>
            </a:r>
            <a:endParaRPr lang="en-DE" sz="1800" dirty="0"/>
          </a:p>
          <a:p>
            <a:endParaRPr lang="en-GB" sz="1800" dirty="0"/>
          </a:p>
          <a:p>
            <a:r>
              <a:rPr lang="en-GB" sz="1800" dirty="0"/>
              <a:t>C represents the set of context lengths</a:t>
            </a:r>
          </a:p>
          <a:p>
            <a:r>
              <a:rPr lang="en-GB" sz="1800" dirty="0"/>
              <a:t>D represents the set of needle depths or positions</a:t>
            </a:r>
          </a:p>
          <a:p>
            <a:r>
              <a:rPr lang="en-GB" sz="1800" dirty="0"/>
              <a:t>R represents the number of repetitions for each configuration.</a:t>
            </a:r>
          </a:p>
          <a:p>
            <a:endParaRPr lang="en-GB" sz="2400" dirty="0"/>
          </a:p>
        </p:txBody>
      </p:sp>
      <p:sp>
        <p:nvSpPr>
          <p:cNvPr id="4" name="Textfeld 3">
            <a:extLst>
              <a:ext uri="{FF2B5EF4-FFF2-40B4-BE49-F238E27FC236}">
                <a16:creationId xmlns:a16="http://schemas.microsoft.com/office/drawing/2014/main" id="{42A0101C-AAEC-92D6-4BCC-9110F6536A7B}"/>
              </a:ext>
            </a:extLst>
          </p:cNvPr>
          <p:cNvSpPr txBox="1"/>
          <p:nvPr/>
        </p:nvSpPr>
        <p:spPr>
          <a:xfrm>
            <a:off x="838200" y="5956300"/>
            <a:ext cx="10604500" cy="369332"/>
          </a:xfrm>
          <a:prstGeom prst="rect">
            <a:avLst/>
          </a:prstGeom>
          <a:noFill/>
        </p:spPr>
        <p:txBody>
          <a:bodyPr wrap="square" rtlCol="0">
            <a:spAutoFit/>
          </a:bodyPr>
          <a:lstStyle/>
          <a:p>
            <a:r>
              <a:rPr lang="en-GB" dirty="0"/>
              <a:t>The test was repeated R=10 times for each configuration</a:t>
            </a:r>
            <a:endParaRPr lang="en-DE" dirty="0"/>
          </a:p>
        </p:txBody>
      </p:sp>
      <p:sp>
        <p:nvSpPr>
          <p:cNvPr id="5" name="Foliennummernplatzhalter 4">
            <a:extLst>
              <a:ext uri="{FF2B5EF4-FFF2-40B4-BE49-F238E27FC236}">
                <a16:creationId xmlns:a16="http://schemas.microsoft.com/office/drawing/2014/main" id="{7F9BFEDD-8EBF-4C41-3AA8-177EE1407173}"/>
              </a:ext>
            </a:extLst>
          </p:cNvPr>
          <p:cNvSpPr>
            <a:spLocks noGrp="1"/>
          </p:cNvSpPr>
          <p:nvPr>
            <p:ph type="sldNum" sz="quarter" idx="12"/>
          </p:nvPr>
        </p:nvSpPr>
        <p:spPr/>
        <p:txBody>
          <a:bodyPr/>
          <a:lstStyle/>
          <a:p>
            <a:fld id="{6E48C444-49EF-43A8-BA88-4997BAE5929E}" type="slidenum">
              <a:rPr lang="en-DE" smtClean="0"/>
              <a:t>18</a:t>
            </a:fld>
            <a:endParaRPr lang="en-DE"/>
          </a:p>
        </p:txBody>
      </p:sp>
      <p:pic>
        <p:nvPicPr>
          <p:cNvPr id="6" name="Grafik 5">
            <a:extLst>
              <a:ext uri="{FF2B5EF4-FFF2-40B4-BE49-F238E27FC236}">
                <a16:creationId xmlns:a16="http://schemas.microsoft.com/office/drawing/2014/main" id="{8BA31284-1105-2E5E-5B1B-3D1159A5580E}"/>
              </a:ext>
            </a:extLst>
          </p:cNvPr>
          <p:cNvPicPr>
            <a:picLocks noChangeAspect="1"/>
          </p:cNvPicPr>
          <p:nvPr/>
        </p:nvPicPr>
        <p:blipFill>
          <a:blip r:embed="rId3"/>
          <a:stretch>
            <a:fillRect/>
          </a:stretch>
        </p:blipFill>
        <p:spPr>
          <a:xfrm>
            <a:off x="5878623" y="2833735"/>
            <a:ext cx="5475177" cy="1614233"/>
          </a:xfrm>
          <a:prstGeom prst="rect">
            <a:avLst/>
          </a:prstGeom>
        </p:spPr>
      </p:pic>
    </p:spTree>
    <p:extLst>
      <p:ext uri="{BB962C8B-B14F-4D97-AF65-F5344CB8AC3E}">
        <p14:creationId xmlns:p14="http://schemas.microsoft.com/office/powerpoint/2010/main" val="3393270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5D99-D8A3-0500-AACE-A652EA74609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8A80A28-C412-BC88-391A-E7D0CB06CF98}"/>
              </a:ext>
            </a:extLst>
          </p:cNvPr>
          <p:cNvSpPr>
            <a:spLocks noGrp="1"/>
          </p:cNvSpPr>
          <p:nvPr>
            <p:ph type="title"/>
          </p:nvPr>
        </p:nvSpPr>
        <p:spPr/>
        <p:txBody>
          <a:bodyPr anchor="b">
            <a:normAutofit/>
          </a:bodyPr>
          <a:lstStyle/>
          <a:p>
            <a:r>
              <a:rPr lang="en-GB" sz="3600" dirty="0"/>
              <a:t>Information-Sparse Tasks: Evaluation</a:t>
            </a:r>
            <a:endParaRPr lang="en-DE" sz="3600" dirty="0"/>
          </a:p>
        </p:txBody>
      </p:sp>
      <p:sp>
        <p:nvSpPr>
          <p:cNvPr id="3" name="Inhaltsplatzhalter 2">
            <a:extLst>
              <a:ext uri="{FF2B5EF4-FFF2-40B4-BE49-F238E27FC236}">
                <a16:creationId xmlns:a16="http://schemas.microsoft.com/office/drawing/2014/main" id="{EA906BD1-9860-F754-E8EC-52C96C4FB4D2}"/>
              </a:ext>
            </a:extLst>
          </p:cNvPr>
          <p:cNvSpPr>
            <a:spLocks noGrp="1"/>
          </p:cNvSpPr>
          <p:nvPr>
            <p:ph idx="1"/>
          </p:nvPr>
        </p:nvSpPr>
        <p:spPr>
          <a:xfrm>
            <a:off x="838200" y="2291556"/>
            <a:ext cx="3808947" cy="3521075"/>
          </a:xfrm>
        </p:spPr>
        <p:txBody>
          <a:bodyPr>
            <a:normAutofit/>
          </a:bodyPr>
          <a:lstStyle/>
          <a:p>
            <a:r>
              <a:rPr lang="en-GB" sz="1800" dirty="0"/>
              <a:t>Exact Match: </a:t>
            </a:r>
          </a:p>
          <a:p>
            <a:pPr lvl="1"/>
            <a:r>
              <a:rPr lang="en-GB" sz="1800" dirty="0"/>
              <a:t>Full credit is awarded if any keyword from </a:t>
            </a:r>
            <a:r>
              <a:rPr lang="en-GB" sz="1800" dirty="0" err="1"/>
              <a:t>Wc,d,r</a:t>
            </a:r>
            <a:r>
              <a:rPr lang="en-GB" sz="1800" dirty="0"/>
              <a:t> appears in </a:t>
            </a:r>
            <a:r>
              <a:rPr lang="en-GB" sz="1800" dirty="0" err="1"/>
              <a:t>Pc,d,r</a:t>
            </a:r>
            <a:r>
              <a:rPr lang="en-GB" sz="1800" dirty="0"/>
              <a:t>, and zero otherwise</a:t>
            </a:r>
            <a:endParaRPr lang="en-DE" sz="1800" dirty="0"/>
          </a:p>
          <a:p>
            <a:endParaRPr lang="en-GB" sz="1800" dirty="0"/>
          </a:p>
          <a:p>
            <a:r>
              <a:rPr lang="en-GB" sz="1800" dirty="0"/>
              <a:t>C represents the set of context lengths</a:t>
            </a:r>
          </a:p>
          <a:p>
            <a:r>
              <a:rPr lang="en-GB" sz="1800" dirty="0"/>
              <a:t>D represents the set of needle depths or positions</a:t>
            </a:r>
          </a:p>
          <a:p>
            <a:r>
              <a:rPr lang="en-GB" sz="1800" dirty="0"/>
              <a:t>R represents the number of repetitions for each configuration.</a:t>
            </a:r>
          </a:p>
          <a:p>
            <a:endParaRPr lang="en-GB" sz="2400" dirty="0"/>
          </a:p>
        </p:txBody>
      </p:sp>
      <p:pic>
        <p:nvPicPr>
          <p:cNvPr id="7" name="Grafik 6">
            <a:extLst>
              <a:ext uri="{FF2B5EF4-FFF2-40B4-BE49-F238E27FC236}">
                <a16:creationId xmlns:a16="http://schemas.microsoft.com/office/drawing/2014/main" id="{020F8003-58BE-0DCF-883C-1683D260D5FA}"/>
              </a:ext>
            </a:extLst>
          </p:cNvPr>
          <p:cNvPicPr>
            <a:picLocks noChangeAspect="1"/>
          </p:cNvPicPr>
          <p:nvPr/>
        </p:nvPicPr>
        <p:blipFill>
          <a:blip r:embed="rId3"/>
          <a:stretch>
            <a:fillRect/>
          </a:stretch>
        </p:blipFill>
        <p:spPr>
          <a:xfrm>
            <a:off x="5226006" y="3244128"/>
            <a:ext cx="6407698" cy="1336778"/>
          </a:xfrm>
          <a:prstGeom prst="rect">
            <a:avLst/>
          </a:prstGeom>
        </p:spPr>
      </p:pic>
      <p:sp>
        <p:nvSpPr>
          <p:cNvPr id="4" name="Textfeld 3">
            <a:extLst>
              <a:ext uri="{FF2B5EF4-FFF2-40B4-BE49-F238E27FC236}">
                <a16:creationId xmlns:a16="http://schemas.microsoft.com/office/drawing/2014/main" id="{C8AD8E54-4651-A93E-432D-C3F3A45F6F55}"/>
              </a:ext>
            </a:extLst>
          </p:cNvPr>
          <p:cNvSpPr txBox="1"/>
          <p:nvPr/>
        </p:nvSpPr>
        <p:spPr>
          <a:xfrm>
            <a:off x="838200" y="5956300"/>
            <a:ext cx="10604500" cy="369332"/>
          </a:xfrm>
          <a:prstGeom prst="rect">
            <a:avLst/>
          </a:prstGeom>
          <a:noFill/>
        </p:spPr>
        <p:txBody>
          <a:bodyPr wrap="square" rtlCol="0">
            <a:spAutoFit/>
          </a:bodyPr>
          <a:lstStyle/>
          <a:p>
            <a:r>
              <a:rPr lang="en-GB" dirty="0"/>
              <a:t>The test was repeated R=10 times for each configuration</a:t>
            </a:r>
            <a:endParaRPr lang="en-DE" dirty="0"/>
          </a:p>
        </p:txBody>
      </p:sp>
      <p:sp>
        <p:nvSpPr>
          <p:cNvPr id="5" name="Foliennummernplatzhalter 4">
            <a:extLst>
              <a:ext uri="{FF2B5EF4-FFF2-40B4-BE49-F238E27FC236}">
                <a16:creationId xmlns:a16="http://schemas.microsoft.com/office/drawing/2014/main" id="{4158F905-2B42-8E03-AA55-57AE49AD5758}"/>
              </a:ext>
            </a:extLst>
          </p:cNvPr>
          <p:cNvSpPr>
            <a:spLocks noGrp="1"/>
          </p:cNvSpPr>
          <p:nvPr>
            <p:ph type="sldNum" sz="quarter" idx="12"/>
          </p:nvPr>
        </p:nvSpPr>
        <p:spPr/>
        <p:txBody>
          <a:bodyPr/>
          <a:lstStyle/>
          <a:p>
            <a:fld id="{6E48C444-49EF-43A8-BA88-4997BAE5929E}" type="slidenum">
              <a:rPr lang="en-DE" smtClean="0"/>
              <a:t>19</a:t>
            </a:fld>
            <a:endParaRPr lang="en-DE"/>
          </a:p>
        </p:txBody>
      </p:sp>
    </p:spTree>
    <p:extLst>
      <p:ext uri="{BB962C8B-B14F-4D97-AF65-F5344CB8AC3E}">
        <p14:creationId xmlns:p14="http://schemas.microsoft.com/office/powerpoint/2010/main" val="155031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47549F-E6C0-5572-C35A-3A30ABC356B7}"/>
            </a:ext>
          </a:extLst>
        </p:cNvPr>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BAE66D9-5A96-96C5-EAA0-5C518A597B98}"/>
              </a:ext>
            </a:extLst>
          </p:cNvPr>
          <p:cNvSpPr>
            <a:spLocks noGrp="1"/>
          </p:cNvSpPr>
          <p:nvPr>
            <p:ph type="title"/>
          </p:nvPr>
        </p:nvSpPr>
        <p:spPr>
          <a:xfrm>
            <a:off x="612647" y="137160"/>
            <a:ext cx="4361686" cy="1527048"/>
          </a:xfrm>
        </p:spPr>
        <p:txBody>
          <a:bodyPr anchor="b">
            <a:normAutofit/>
          </a:bodyPr>
          <a:lstStyle/>
          <a:p>
            <a:r>
              <a:rPr lang="en-GB" dirty="0"/>
              <a:t>Overview</a:t>
            </a:r>
            <a:endParaRPr lang="en-DE" dirty="0"/>
          </a:p>
        </p:txBody>
      </p:sp>
      <p:sp>
        <p:nvSpPr>
          <p:cNvPr id="3" name="Inhaltsplatzhalter 2">
            <a:extLst>
              <a:ext uri="{FF2B5EF4-FFF2-40B4-BE49-F238E27FC236}">
                <a16:creationId xmlns:a16="http://schemas.microsoft.com/office/drawing/2014/main" id="{C73798F7-641E-D2F3-CB5D-238B2B4C19FD}"/>
              </a:ext>
            </a:extLst>
          </p:cNvPr>
          <p:cNvSpPr>
            <a:spLocks noGrp="1"/>
          </p:cNvSpPr>
          <p:nvPr>
            <p:ph idx="1"/>
          </p:nvPr>
        </p:nvSpPr>
        <p:spPr>
          <a:xfrm>
            <a:off x="612647" y="1801368"/>
            <a:ext cx="4361687" cy="4096512"/>
          </a:xfrm>
        </p:spPr>
        <p:txBody>
          <a:bodyPr>
            <a:normAutofit/>
          </a:bodyPr>
          <a:lstStyle/>
          <a:p>
            <a:pPr marL="0" indent="0">
              <a:buNone/>
            </a:pPr>
            <a:r>
              <a:rPr lang="en-GB" sz="1500" b="1" dirty="0"/>
              <a:t>Table of Contents:</a:t>
            </a:r>
          </a:p>
          <a:p>
            <a:r>
              <a:rPr lang="en-GB" sz="1500" dirty="0"/>
              <a:t>Motivation and Background</a:t>
            </a:r>
          </a:p>
          <a:p>
            <a:pPr lvl="1"/>
            <a:r>
              <a:rPr lang="en-GB" sz="1500" dirty="0"/>
              <a:t>What is a context window?</a:t>
            </a:r>
          </a:p>
          <a:p>
            <a:pPr lvl="1"/>
            <a:r>
              <a:rPr lang="en-GB" sz="1500" dirty="0"/>
              <a:t>Why we care about long context retrieval</a:t>
            </a:r>
          </a:p>
          <a:p>
            <a:pPr lvl="1"/>
            <a:r>
              <a:rPr lang="en-GB" sz="1500" dirty="0"/>
              <a:t>Evaluating long context retrieval  </a:t>
            </a:r>
          </a:p>
          <a:p>
            <a:r>
              <a:rPr lang="en-GB" sz="1500" dirty="0"/>
              <a:t>Related Work</a:t>
            </a:r>
          </a:p>
          <a:p>
            <a:pPr lvl="1"/>
            <a:r>
              <a:rPr lang="en-GB" sz="1500" dirty="0"/>
              <a:t>NIHA</a:t>
            </a:r>
          </a:p>
          <a:p>
            <a:pPr lvl="1"/>
            <a:r>
              <a:rPr lang="en-GB" sz="1500" dirty="0"/>
              <a:t>RULER</a:t>
            </a:r>
          </a:p>
          <a:p>
            <a:pPr lvl="1"/>
            <a:r>
              <a:rPr lang="en-GB" sz="1500" dirty="0" err="1"/>
              <a:t>LongBench</a:t>
            </a:r>
            <a:endParaRPr lang="en-GB" sz="1500" dirty="0"/>
          </a:p>
          <a:p>
            <a:r>
              <a:rPr lang="en-GB" sz="1500" dirty="0" err="1"/>
              <a:t>NeedleBench</a:t>
            </a:r>
            <a:endParaRPr lang="en-GB" sz="1500" dirty="0"/>
          </a:p>
          <a:p>
            <a:pPr lvl="1"/>
            <a:r>
              <a:rPr lang="en-GB" sz="1500" dirty="0"/>
              <a:t>Methodology</a:t>
            </a:r>
          </a:p>
          <a:p>
            <a:pPr lvl="1"/>
            <a:r>
              <a:rPr lang="en-GB" sz="1500" dirty="0"/>
              <a:t>Evaluation</a:t>
            </a:r>
          </a:p>
          <a:p>
            <a:pPr lvl="1"/>
            <a:r>
              <a:rPr lang="en-GB" sz="1500" dirty="0"/>
              <a:t>Results</a:t>
            </a:r>
          </a:p>
          <a:p>
            <a:r>
              <a:rPr lang="en-GB" sz="1500" dirty="0"/>
              <a:t>Conclusion</a:t>
            </a:r>
          </a:p>
          <a:p>
            <a:pPr lvl="1"/>
            <a:endParaRPr lang="en-GB" sz="1500" dirty="0"/>
          </a:p>
          <a:p>
            <a:pPr lvl="2"/>
            <a:endParaRPr lang="en-GB" sz="1500" dirty="0"/>
          </a:p>
          <a:p>
            <a:pPr lvl="2"/>
            <a:endParaRPr lang="en-GB" sz="1500" dirty="0"/>
          </a:p>
          <a:p>
            <a:pPr lvl="2"/>
            <a:endParaRPr lang="en-GB" sz="1500" dirty="0"/>
          </a:p>
          <a:p>
            <a:endParaRPr lang="en-GB" sz="1500" dirty="0"/>
          </a:p>
          <a:p>
            <a:endParaRPr lang="en-DE" sz="1500" dirty="0"/>
          </a:p>
        </p:txBody>
      </p:sp>
      <p:pic>
        <p:nvPicPr>
          <p:cNvPr id="4" name="Grafik 3">
            <a:extLst>
              <a:ext uri="{FF2B5EF4-FFF2-40B4-BE49-F238E27FC236}">
                <a16:creationId xmlns:a16="http://schemas.microsoft.com/office/drawing/2014/main" id="{86D6EFFA-33A7-0E6C-2A91-17AA791F2ED4}"/>
              </a:ext>
            </a:extLst>
          </p:cNvPr>
          <p:cNvPicPr>
            <a:picLocks noChangeAspect="1"/>
          </p:cNvPicPr>
          <p:nvPr/>
        </p:nvPicPr>
        <p:blipFill>
          <a:blip r:embed="rId2"/>
          <a:srcRect r="7067"/>
          <a:stretch>
            <a:fillRect/>
          </a:stretch>
        </p:blipFill>
        <p:spPr>
          <a:xfrm>
            <a:off x="5949950" y="195966"/>
            <a:ext cx="6064373" cy="6525509"/>
          </a:xfrm>
          <a:prstGeom prst="rect">
            <a:avLst/>
          </a:prstGeom>
        </p:spPr>
      </p:pic>
      <p:sp>
        <p:nvSpPr>
          <p:cNvPr id="5" name="Foliennummernplatzhalter 4">
            <a:extLst>
              <a:ext uri="{FF2B5EF4-FFF2-40B4-BE49-F238E27FC236}">
                <a16:creationId xmlns:a16="http://schemas.microsoft.com/office/drawing/2014/main" id="{81D90EDA-D5CB-8602-F12A-6B5C2D9DEB51}"/>
              </a:ext>
            </a:extLst>
          </p:cNvPr>
          <p:cNvSpPr>
            <a:spLocks noGrp="1"/>
          </p:cNvSpPr>
          <p:nvPr>
            <p:ph type="sldNum" sz="quarter" idx="12"/>
          </p:nvPr>
        </p:nvSpPr>
        <p:spPr/>
        <p:txBody>
          <a:bodyPr/>
          <a:lstStyle/>
          <a:p>
            <a:fld id="{6E48C444-49EF-43A8-BA88-4997BAE5929E}" type="slidenum">
              <a:rPr lang="en-DE" smtClean="0"/>
              <a:t>2</a:t>
            </a:fld>
            <a:endParaRPr lang="en-DE"/>
          </a:p>
        </p:txBody>
      </p:sp>
    </p:spTree>
    <p:extLst>
      <p:ext uri="{BB962C8B-B14F-4D97-AF65-F5344CB8AC3E}">
        <p14:creationId xmlns:p14="http://schemas.microsoft.com/office/powerpoint/2010/main" val="2183438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2946C-FC63-ADB2-8ED3-08448C1E14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AB7B3BC-8AF9-0B0B-495F-4359E25EB226}"/>
              </a:ext>
            </a:extLst>
          </p:cNvPr>
          <p:cNvSpPr>
            <a:spLocks noGrp="1"/>
          </p:cNvSpPr>
          <p:nvPr>
            <p:ph type="title"/>
          </p:nvPr>
        </p:nvSpPr>
        <p:spPr/>
        <p:txBody>
          <a:bodyPr anchor="b">
            <a:normAutofit/>
          </a:bodyPr>
          <a:lstStyle/>
          <a:p>
            <a:r>
              <a:rPr lang="en-GB" sz="3600" dirty="0"/>
              <a:t>Information-Sparse Tasks: Evaluation</a:t>
            </a:r>
            <a:endParaRPr lang="en-DE" sz="3600" dirty="0"/>
          </a:p>
        </p:txBody>
      </p:sp>
      <p:sp>
        <p:nvSpPr>
          <p:cNvPr id="3" name="Inhaltsplatzhalter 2">
            <a:extLst>
              <a:ext uri="{FF2B5EF4-FFF2-40B4-BE49-F238E27FC236}">
                <a16:creationId xmlns:a16="http://schemas.microsoft.com/office/drawing/2014/main" id="{06A163F0-1B57-F5C1-C76A-D0698611FF83}"/>
              </a:ext>
            </a:extLst>
          </p:cNvPr>
          <p:cNvSpPr>
            <a:spLocks noGrp="1"/>
          </p:cNvSpPr>
          <p:nvPr>
            <p:ph idx="1"/>
          </p:nvPr>
        </p:nvSpPr>
        <p:spPr>
          <a:xfrm>
            <a:off x="838200" y="2291556"/>
            <a:ext cx="3808947" cy="3521075"/>
          </a:xfrm>
        </p:spPr>
        <p:txBody>
          <a:bodyPr>
            <a:normAutofit/>
          </a:bodyPr>
          <a:lstStyle/>
          <a:p>
            <a:r>
              <a:rPr lang="en-GB" sz="1800" dirty="0"/>
              <a:t>Exact Match: </a:t>
            </a:r>
          </a:p>
          <a:p>
            <a:pPr lvl="1"/>
            <a:r>
              <a:rPr lang="en-GB" sz="1800" dirty="0"/>
              <a:t>Full credit is awarded if any keyword from </a:t>
            </a:r>
            <a:r>
              <a:rPr lang="en-GB" sz="1800" dirty="0" err="1"/>
              <a:t>Wc,d,r</a:t>
            </a:r>
            <a:r>
              <a:rPr lang="en-GB" sz="1800" dirty="0"/>
              <a:t> appears in </a:t>
            </a:r>
            <a:r>
              <a:rPr lang="en-GB" sz="1800" dirty="0" err="1"/>
              <a:t>Pc,d,r</a:t>
            </a:r>
            <a:r>
              <a:rPr lang="en-GB" sz="1800" dirty="0"/>
              <a:t>, and zero otherwise</a:t>
            </a:r>
            <a:endParaRPr lang="en-DE" sz="1800" dirty="0"/>
          </a:p>
          <a:p>
            <a:endParaRPr lang="en-GB" sz="1800" dirty="0"/>
          </a:p>
          <a:p>
            <a:r>
              <a:rPr lang="en-GB" sz="1800" dirty="0"/>
              <a:t>C represents the set of context lengths</a:t>
            </a:r>
          </a:p>
          <a:p>
            <a:r>
              <a:rPr lang="en-GB" sz="1800" dirty="0"/>
              <a:t>D represents the set of needle depths or positions</a:t>
            </a:r>
          </a:p>
          <a:p>
            <a:r>
              <a:rPr lang="en-GB" sz="1800" dirty="0"/>
              <a:t>R represents the number of repetitions for each configuration.</a:t>
            </a:r>
          </a:p>
          <a:p>
            <a:endParaRPr lang="en-GB" sz="2400" dirty="0"/>
          </a:p>
        </p:txBody>
      </p:sp>
      <p:pic>
        <p:nvPicPr>
          <p:cNvPr id="9" name="Grafik 8">
            <a:extLst>
              <a:ext uri="{FF2B5EF4-FFF2-40B4-BE49-F238E27FC236}">
                <a16:creationId xmlns:a16="http://schemas.microsoft.com/office/drawing/2014/main" id="{58FBAEA3-C8AF-C005-A6EC-D923883B8B25}"/>
              </a:ext>
            </a:extLst>
          </p:cNvPr>
          <p:cNvPicPr>
            <a:picLocks noChangeAspect="1"/>
          </p:cNvPicPr>
          <p:nvPr/>
        </p:nvPicPr>
        <p:blipFill>
          <a:blip r:embed="rId3"/>
          <a:stretch>
            <a:fillRect/>
          </a:stretch>
        </p:blipFill>
        <p:spPr>
          <a:xfrm>
            <a:off x="4583773" y="3280493"/>
            <a:ext cx="7544853" cy="1086002"/>
          </a:xfrm>
          <a:prstGeom prst="rect">
            <a:avLst/>
          </a:prstGeom>
        </p:spPr>
      </p:pic>
      <p:sp>
        <p:nvSpPr>
          <p:cNvPr id="4" name="Textfeld 3">
            <a:extLst>
              <a:ext uri="{FF2B5EF4-FFF2-40B4-BE49-F238E27FC236}">
                <a16:creationId xmlns:a16="http://schemas.microsoft.com/office/drawing/2014/main" id="{FF73DDDA-7570-14BE-8A8D-8D74C1694CE9}"/>
              </a:ext>
            </a:extLst>
          </p:cNvPr>
          <p:cNvSpPr txBox="1"/>
          <p:nvPr/>
        </p:nvSpPr>
        <p:spPr>
          <a:xfrm>
            <a:off x="838200" y="5956300"/>
            <a:ext cx="10604500" cy="369332"/>
          </a:xfrm>
          <a:prstGeom prst="rect">
            <a:avLst/>
          </a:prstGeom>
          <a:noFill/>
        </p:spPr>
        <p:txBody>
          <a:bodyPr wrap="square" rtlCol="0">
            <a:spAutoFit/>
          </a:bodyPr>
          <a:lstStyle/>
          <a:p>
            <a:r>
              <a:rPr lang="en-GB" dirty="0"/>
              <a:t>The test was repeated R=10 times for each configuration</a:t>
            </a:r>
            <a:endParaRPr lang="en-DE" dirty="0"/>
          </a:p>
        </p:txBody>
      </p:sp>
      <p:sp>
        <p:nvSpPr>
          <p:cNvPr id="5" name="Foliennummernplatzhalter 4">
            <a:extLst>
              <a:ext uri="{FF2B5EF4-FFF2-40B4-BE49-F238E27FC236}">
                <a16:creationId xmlns:a16="http://schemas.microsoft.com/office/drawing/2014/main" id="{C9F3188C-633E-3BE3-8E43-FC68EF6358D9}"/>
              </a:ext>
            </a:extLst>
          </p:cNvPr>
          <p:cNvSpPr>
            <a:spLocks noGrp="1"/>
          </p:cNvSpPr>
          <p:nvPr>
            <p:ph type="sldNum" sz="quarter" idx="12"/>
          </p:nvPr>
        </p:nvSpPr>
        <p:spPr/>
        <p:txBody>
          <a:bodyPr/>
          <a:lstStyle/>
          <a:p>
            <a:fld id="{6E48C444-49EF-43A8-BA88-4997BAE5929E}" type="slidenum">
              <a:rPr lang="en-DE" smtClean="0"/>
              <a:t>20</a:t>
            </a:fld>
            <a:endParaRPr lang="en-DE"/>
          </a:p>
        </p:txBody>
      </p:sp>
    </p:spTree>
    <p:extLst>
      <p:ext uri="{BB962C8B-B14F-4D97-AF65-F5344CB8AC3E}">
        <p14:creationId xmlns:p14="http://schemas.microsoft.com/office/powerpoint/2010/main" val="271943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nhaltsplatzhalter 3">
            <a:extLst>
              <a:ext uri="{FF2B5EF4-FFF2-40B4-BE49-F238E27FC236}">
                <a16:creationId xmlns:a16="http://schemas.microsoft.com/office/drawing/2014/main" id="{2FB36047-1CF1-6EE1-BD76-B2AAB6B0E14F}"/>
              </a:ext>
            </a:extLst>
          </p:cNvPr>
          <p:cNvSpPr>
            <a:spLocks noGrp="1"/>
          </p:cNvSpPr>
          <p:nvPr>
            <p:ph idx="1"/>
          </p:nvPr>
        </p:nvSpPr>
        <p:spPr>
          <a:xfrm>
            <a:off x="923796" y="999773"/>
            <a:ext cx="4621553" cy="2131537"/>
          </a:xfrm>
        </p:spPr>
        <p:txBody>
          <a:bodyPr>
            <a:normAutofit/>
          </a:bodyPr>
          <a:lstStyle/>
          <a:p>
            <a:pPr marL="0" indent="0">
              <a:buNone/>
            </a:pPr>
            <a:r>
              <a:rPr lang="en-GB" sz="2000" b="1" dirty="0"/>
              <a:t>Single-Needle Retrieval Task (S-RT):</a:t>
            </a:r>
          </a:p>
          <a:p>
            <a:r>
              <a:rPr lang="en-GB" sz="1800" dirty="0"/>
              <a:t>Tests LLMs’ ability to recall a single key information (needle)</a:t>
            </a:r>
          </a:p>
          <a:p>
            <a:r>
              <a:rPr lang="en-GB" sz="1800" dirty="0"/>
              <a:t>Needle: synthetic, abstract, and fictional statements or relational facts</a:t>
            </a:r>
          </a:p>
          <a:p>
            <a:r>
              <a:rPr lang="en-GB" sz="1800" dirty="0"/>
              <a:t>Most basic application of a NIHA</a:t>
            </a:r>
          </a:p>
          <a:p>
            <a:endParaRPr lang="en-DE" sz="1800" dirty="0"/>
          </a:p>
          <a:p>
            <a:endParaRPr lang="en-DE" sz="1800" dirty="0"/>
          </a:p>
        </p:txBody>
      </p:sp>
      <p:pic>
        <p:nvPicPr>
          <p:cNvPr id="7" name="Grafik 6">
            <a:extLst>
              <a:ext uri="{FF2B5EF4-FFF2-40B4-BE49-F238E27FC236}">
                <a16:creationId xmlns:a16="http://schemas.microsoft.com/office/drawing/2014/main" id="{7166475C-06BB-E2AE-49C5-D9D9FF62F59D}"/>
              </a:ext>
            </a:extLst>
          </p:cNvPr>
          <p:cNvPicPr>
            <a:picLocks noChangeAspect="1"/>
          </p:cNvPicPr>
          <p:nvPr/>
        </p:nvPicPr>
        <p:blipFill>
          <a:blip r:embed="rId2"/>
          <a:stretch>
            <a:fillRect/>
          </a:stretch>
        </p:blipFill>
        <p:spPr>
          <a:xfrm>
            <a:off x="6736945" y="137449"/>
            <a:ext cx="4118874" cy="3161235"/>
          </a:xfrm>
          <a:prstGeom prst="rect">
            <a:avLst/>
          </a:prstGeom>
        </p:spPr>
      </p:pic>
      <p:sp>
        <p:nvSpPr>
          <p:cNvPr id="3" name="Foliennummernplatzhalter 2">
            <a:extLst>
              <a:ext uri="{FF2B5EF4-FFF2-40B4-BE49-F238E27FC236}">
                <a16:creationId xmlns:a16="http://schemas.microsoft.com/office/drawing/2014/main" id="{2BE8FED1-4C69-7291-602D-67CFA374DCCF}"/>
              </a:ext>
            </a:extLst>
          </p:cNvPr>
          <p:cNvSpPr>
            <a:spLocks noGrp="1"/>
          </p:cNvSpPr>
          <p:nvPr>
            <p:ph type="sldNum" sz="quarter" idx="12"/>
          </p:nvPr>
        </p:nvSpPr>
        <p:spPr/>
        <p:txBody>
          <a:bodyPr/>
          <a:lstStyle/>
          <a:p>
            <a:fld id="{6E48C444-49EF-43A8-BA88-4997BAE5929E}" type="slidenum">
              <a:rPr lang="en-DE" smtClean="0"/>
              <a:t>21</a:t>
            </a:fld>
            <a:endParaRPr lang="en-DE"/>
          </a:p>
        </p:txBody>
      </p:sp>
      <p:pic>
        <p:nvPicPr>
          <p:cNvPr id="5" name="Grafik 4">
            <a:extLst>
              <a:ext uri="{FF2B5EF4-FFF2-40B4-BE49-F238E27FC236}">
                <a16:creationId xmlns:a16="http://schemas.microsoft.com/office/drawing/2014/main" id="{4D0FCC1F-B511-AC85-3DEB-C8774793C83C}"/>
              </a:ext>
            </a:extLst>
          </p:cNvPr>
          <p:cNvPicPr>
            <a:picLocks noChangeAspect="1"/>
          </p:cNvPicPr>
          <p:nvPr/>
        </p:nvPicPr>
        <p:blipFill>
          <a:blip r:embed="rId3"/>
          <a:stretch>
            <a:fillRect/>
          </a:stretch>
        </p:blipFill>
        <p:spPr>
          <a:xfrm>
            <a:off x="6736945" y="3377676"/>
            <a:ext cx="4159521" cy="3161235"/>
          </a:xfrm>
          <a:prstGeom prst="rect">
            <a:avLst/>
          </a:prstGeom>
        </p:spPr>
      </p:pic>
      <p:sp>
        <p:nvSpPr>
          <p:cNvPr id="9" name="Inhaltsplatzhalter 3">
            <a:extLst>
              <a:ext uri="{FF2B5EF4-FFF2-40B4-BE49-F238E27FC236}">
                <a16:creationId xmlns:a16="http://schemas.microsoft.com/office/drawing/2014/main" id="{4B606DC5-DDA3-0C6F-A904-5D1540E5343B}"/>
              </a:ext>
            </a:extLst>
          </p:cNvPr>
          <p:cNvSpPr txBox="1">
            <a:spLocks/>
          </p:cNvSpPr>
          <p:nvPr/>
        </p:nvSpPr>
        <p:spPr>
          <a:xfrm>
            <a:off x="923796" y="3726691"/>
            <a:ext cx="4621553" cy="1791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Multi-Needle Retrieval Task (M-RT)</a:t>
            </a:r>
          </a:p>
          <a:p>
            <a:r>
              <a:rPr lang="en-GB" sz="1800" dirty="0"/>
              <a:t>Expands S-RT to multiple needles</a:t>
            </a:r>
          </a:p>
          <a:p>
            <a:r>
              <a:rPr lang="en-GB" sz="1800" dirty="0"/>
              <a:t>simulating complex real-world queries that require extracting several data points</a:t>
            </a:r>
          </a:p>
          <a:p>
            <a:r>
              <a:rPr lang="en-GB" sz="1800" dirty="0"/>
              <a:t>Needles are still independent</a:t>
            </a:r>
            <a:endParaRPr lang="en-DE" sz="1800" dirty="0"/>
          </a:p>
        </p:txBody>
      </p:sp>
    </p:spTree>
    <p:extLst>
      <p:ext uri="{BB962C8B-B14F-4D97-AF65-F5344CB8AC3E}">
        <p14:creationId xmlns:p14="http://schemas.microsoft.com/office/powerpoint/2010/main" val="204299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B859C65-4BFA-844A-7C3E-E06224465886}"/>
              </a:ext>
            </a:extLst>
          </p:cNvPr>
          <p:cNvSpPr>
            <a:spLocks noGrp="1"/>
          </p:cNvSpPr>
          <p:nvPr>
            <p:ph type="title"/>
          </p:nvPr>
        </p:nvSpPr>
        <p:spPr>
          <a:xfrm>
            <a:off x="612647" y="1622923"/>
            <a:ext cx="4621553" cy="1360728"/>
          </a:xfrm>
        </p:spPr>
        <p:txBody>
          <a:bodyPr anchor="b">
            <a:normAutofit/>
          </a:bodyPr>
          <a:lstStyle/>
          <a:p>
            <a:r>
              <a:rPr lang="en-GB" sz="2000" b="1" dirty="0"/>
              <a:t>Multi-Needle Reasoning Task (M-RS)</a:t>
            </a:r>
            <a:br>
              <a:rPr lang="en-GB" sz="2800" dirty="0"/>
            </a:br>
            <a:endParaRPr lang="en-DE" sz="2800" dirty="0"/>
          </a:p>
        </p:txBody>
      </p:sp>
      <p:sp>
        <p:nvSpPr>
          <p:cNvPr id="4" name="Inhaltsplatzhalter 3">
            <a:extLst>
              <a:ext uri="{FF2B5EF4-FFF2-40B4-BE49-F238E27FC236}">
                <a16:creationId xmlns:a16="http://schemas.microsoft.com/office/drawing/2014/main" id="{40C185E9-5079-C369-97DE-83044F8D9893}"/>
              </a:ext>
            </a:extLst>
          </p:cNvPr>
          <p:cNvSpPr>
            <a:spLocks noGrp="1"/>
          </p:cNvSpPr>
          <p:nvPr>
            <p:ph idx="1"/>
          </p:nvPr>
        </p:nvSpPr>
        <p:spPr>
          <a:xfrm>
            <a:off x="612648" y="2584058"/>
            <a:ext cx="4621553" cy="3159018"/>
          </a:xfrm>
        </p:spPr>
        <p:txBody>
          <a:bodyPr>
            <a:normAutofit/>
          </a:bodyPr>
          <a:lstStyle/>
          <a:p>
            <a:r>
              <a:rPr lang="en-GB" sz="1800"/>
              <a:t>Expands on M-RT by requiring reasoning across multiple datapoints</a:t>
            </a:r>
          </a:p>
          <a:p>
            <a:r>
              <a:rPr lang="en-GB" sz="1800"/>
              <a:t>Each needle provides a piece of the puzzle</a:t>
            </a:r>
          </a:p>
          <a:p>
            <a:r>
              <a:rPr lang="en-GB" sz="1800"/>
              <a:t>Finding each needle may be required to answer the query </a:t>
            </a:r>
          </a:p>
          <a:p>
            <a:endParaRPr lang="en-DE" sz="1800"/>
          </a:p>
        </p:txBody>
      </p:sp>
      <p:pic>
        <p:nvPicPr>
          <p:cNvPr id="7" name="Grafik 6">
            <a:extLst>
              <a:ext uri="{FF2B5EF4-FFF2-40B4-BE49-F238E27FC236}">
                <a16:creationId xmlns:a16="http://schemas.microsoft.com/office/drawing/2014/main" id="{C798E3DA-43D4-6FC6-4971-C41309F37E12}"/>
              </a:ext>
            </a:extLst>
          </p:cNvPr>
          <p:cNvPicPr>
            <a:picLocks noChangeAspect="1"/>
          </p:cNvPicPr>
          <p:nvPr/>
        </p:nvPicPr>
        <p:blipFill>
          <a:blip r:embed="rId2"/>
          <a:stretch>
            <a:fillRect/>
          </a:stretch>
        </p:blipFill>
        <p:spPr>
          <a:xfrm>
            <a:off x="7173346" y="739459"/>
            <a:ext cx="3308134" cy="5379082"/>
          </a:xfrm>
          <a:prstGeom prst="rect">
            <a:avLst/>
          </a:prstGeom>
        </p:spPr>
      </p:pic>
      <p:sp>
        <p:nvSpPr>
          <p:cNvPr id="3" name="Foliennummernplatzhalter 2">
            <a:extLst>
              <a:ext uri="{FF2B5EF4-FFF2-40B4-BE49-F238E27FC236}">
                <a16:creationId xmlns:a16="http://schemas.microsoft.com/office/drawing/2014/main" id="{D0241291-2950-88FB-A345-E17DADD00F7F}"/>
              </a:ext>
            </a:extLst>
          </p:cNvPr>
          <p:cNvSpPr>
            <a:spLocks noGrp="1"/>
          </p:cNvSpPr>
          <p:nvPr>
            <p:ph type="sldNum" sz="quarter" idx="12"/>
          </p:nvPr>
        </p:nvSpPr>
        <p:spPr/>
        <p:txBody>
          <a:bodyPr/>
          <a:lstStyle/>
          <a:p>
            <a:fld id="{6E48C444-49EF-43A8-BA88-4997BAE5929E}" type="slidenum">
              <a:rPr lang="en-DE" smtClean="0"/>
              <a:t>22</a:t>
            </a:fld>
            <a:endParaRPr lang="en-DE"/>
          </a:p>
        </p:txBody>
      </p:sp>
    </p:spTree>
    <p:extLst>
      <p:ext uri="{BB962C8B-B14F-4D97-AF65-F5344CB8AC3E}">
        <p14:creationId xmlns:p14="http://schemas.microsoft.com/office/powerpoint/2010/main" val="3313531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04A4A4-604A-6130-2849-B61034855F13}"/>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FB5ED7-E094-4389-1970-031DF24F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7C348C9-7990-F3B1-72E8-6F86CAB5C7D1}"/>
              </a:ext>
            </a:extLst>
          </p:cNvPr>
          <p:cNvSpPr>
            <a:spLocks noGrp="1"/>
          </p:cNvSpPr>
          <p:nvPr>
            <p:ph type="title"/>
          </p:nvPr>
        </p:nvSpPr>
        <p:spPr>
          <a:xfrm>
            <a:off x="838200" y="1039352"/>
            <a:ext cx="10872216" cy="626110"/>
          </a:xfrm>
        </p:spPr>
        <p:txBody>
          <a:bodyPr anchor="t">
            <a:normAutofit/>
          </a:bodyPr>
          <a:lstStyle/>
          <a:p>
            <a:r>
              <a:rPr lang="en-GB" sz="3600" dirty="0"/>
              <a:t>Information-Dense Tasks</a:t>
            </a:r>
            <a:endParaRPr lang="en-DE" sz="3600" dirty="0"/>
          </a:p>
        </p:txBody>
      </p:sp>
      <p:pic>
        <p:nvPicPr>
          <p:cNvPr id="5" name="Grafik 4">
            <a:extLst>
              <a:ext uri="{FF2B5EF4-FFF2-40B4-BE49-F238E27FC236}">
                <a16:creationId xmlns:a16="http://schemas.microsoft.com/office/drawing/2014/main" id="{7799F624-2A7B-E491-E7EB-54897010404C}"/>
              </a:ext>
            </a:extLst>
          </p:cNvPr>
          <p:cNvPicPr>
            <a:picLocks noChangeAspect="1"/>
          </p:cNvPicPr>
          <p:nvPr/>
        </p:nvPicPr>
        <p:blipFill>
          <a:blip r:embed="rId2"/>
          <a:stretch>
            <a:fillRect/>
          </a:stretch>
        </p:blipFill>
        <p:spPr>
          <a:xfrm>
            <a:off x="309022" y="1665462"/>
            <a:ext cx="6656832" cy="4460076"/>
          </a:xfrm>
          <a:prstGeom prst="rect">
            <a:avLst/>
          </a:prstGeom>
        </p:spPr>
      </p:pic>
      <p:pic>
        <p:nvPicPr>
          <p:cNvPr id="6" name="Grafik 5">
            <a:extLst>
              <a:ext uri="{FF2B5EF4-FFF2-40B4-BE49-F238E27FC236}">
                <a16:creationId xmlns:a16="http://schemas.microsoft.com/office/drawing/2014/main" id="{74DECC1A-4085-CC97-62FA-3192539A58DA}"/>
              </a:ext>
            </a:extLst>
          </p:cNvPr>
          <p:cNvPicPr>
            <a:picLocks noChangeAspect="1"/>
          </p:cNvPicPr>
          <p:nvPr/>
        </p:nvPicPr>
        <p:blipFill>
          <a:blip r:embed="rId3"/>
          <a:stretch>
            <a:fillRect/>
          </a:stretch>
        </p:blipFill>
        <p:spPr>
          <a:xfrm>
            <a:off x="7543268" y="1571075"/>
            <a:ext cx="3810532" cy="4648849"/>
          </a:xfrm>
          <a:prstGeom prst="rect">
            <a:avLst/>
          </a:prstGeom>
        </p:spPr>
      </p:pic>
      <p:sp>
        <p:nvSpPr>
          <p:cNvPr id="3" name="Foliennummernplatzhalter 2">
            <a:extLst>
              <a:ext uri="{FF2B5EF4-FFF2-40B4-BE49-F238E27FC236}">
                <a16:creationId xmlns:a16="http://schemas.microsoft.com/office/drawing/2014/main" id="{1AF9D6D9-0180-1428-BB3A-418ADA04B119}"/>
              </a:ext>
            </a:extLst>
          </p:cNvPr>
          <p:cNvSpPr>
            <a:spLocks noGrp="1"/>
          </p:cNvSpPr>
          <p:nvPr>
            <p:ph type="sldNum" sz="quarter" idx="12"/>
          </p:nvPr>
        </p:nvSpPr>
        <p:spPr/>
        <p:txBody>
          <a:bodyPr/>
          <a:lstStyle/>
          <a:p>
            <a:fld id="{6E48C444-49EF-43A8-BA88-4997BAE5929E}" type="slidenum">
              <a:rPr lang="en-DE" smtClean="0"/>
              <a:t>23</a:t>
            </a:fld>
            <a:endParaRPr lang="en-DE"/>
          </a:p>
        </p:txBody>
      </p:sp>
    </p:spTree>
    <p:extLst>
      <p:ext uri="{BB962C8B-B14F-4D97-AF65-F5344CB8AC3E}">
        <p14:creationId xmlns:p14="http://schemas.microsoft.com/office/powerpoint/2010/main" val="599514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8AA33A-4184-6B15-659B-A3226A2733C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D2D90E8-5412-FDF8-4F33-7303008B5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58B773B-22BF-EF6F-2594-F563C704E2B7}"/>
              </a:ext>
            </a:extLst>
          </p:cNvPr>
          <p:cNvSpPr>
            <a:spLocks noGrp="1"/>
          </p:cNvSpPr>
          <p:nvPr>
            <p:ph type="title"/>
          </p:nvPr>
        </p:nvSpPr>
        <p:spPr>
          <a:xfrm>
            <a:off x="839470" y="1098421"/>
            <a:ext cx="10872216" cy="626110"/>
          </a:xfrm>
        </p:spPr>
        <p:txBody>
          <a:bodyPr anchor="t">
            <a:normAutofit/>
          </a:bodyPr>
          <a:lstStyle/>
          <a:p>
            <a:r>
              <a:rPr lang="en-GB" sz="3600" dirty="0"/>
              <a:t>Information-Dense Tasks</a:t>
            </a:r>
            <a:endParaRPr lang="en-DE" sz="3600" dirty="0"/>
          </a:p>
        </p:txBody>
      </p:sp>
      <p:sp>
        <p:nvSpPr>
          <p:cNvPr id="3" name="Inhaltsplatzhalter 2">
            <a:extLst>
              <a:ext uri="{FF2B5EF4-FFF2-40B4-BE49-F238E27FC236}">
                <a16:creationId xmlns:a16="http://schemas.microsoft.com/office/drawing/2014/main" id="{92FB2FD3-3483-EAB5-F5E5-F9E1D52D46A2}"/>
              </a:ext>
            </a:extLst>
          </p:cNvPr>
          <p:cNvSpPr>
            <a:spLocks noGrp="1"/>
          </p:cNvSpPr>
          <p:nvPr>
            <p:ph idx="1"/>
          </p:nvPr>
        </p:nvSpPr>
        <p:spPr>
          <a:xfrm>
            <a:off x="7048562" y="1861056"/>
            <a:ext cx="4555174" cy="4109840"/>
          </a:xfrm>
        </p:spPr>
        <p:txBody>
          <a:bodyPr anchor="t">
            <a:normAutofit/>
          </a:bodyPr>
          <a:lstStyle/>
          <a:p>
            <a:pPr marL="457200" lvl="1" indent="0">
              <a:buNone/>
            </a:pPr>
            <a:r>
              <a:rPr lang="en-GB" dirty="0"/>
              <a:t>Diversity of ATC Tasks:</a:t>
            </a:r>
            <a:endParaRPr lang="en-GB" sz="2000" dirty="0"/>
          </a:p>
          <a:p>
            <a:pPr lvl="1"/>
            <a:endParaRPr lang="en-GB" sz="1900" dirty="0"/>
          </a:p>
          <a:p>
            <a:pPr lvl="1"/>
            <a:r>
              <a:rPr lang="en-GB" sz="1900" dirty="0"/>
              <a:t>Randomized names </a:t>
            </a:r>
          </a:p>
          <a:p>
            <a:pPr lvl="1"/>
            <a:r>
              <a:rPr lang="en-GB" sz="1900" dirty="0"/>
              <a:t>Tasks model various family dynamics</a:t>
            </a:r>
          </a:p>
          <a:p>
            <a:pPr lvl="1"/>
            <a:r>
              <a:rPr lang="en-GB" sz="1900" dirty="0"/>
              <a:t>Relationship distance, n-</a:t>
            </a:r>
            <a:r>
              <a:rPr lang="en-GB" sz="1900" dirty="0" err="1"/>
              <a:t>th</a:t>
            </a:r>
            <a:r>
              <a:rPr lang="en-GB" sz="1900" dirty="0"/>
              <a:t> eldest ancestor etc.</a:t>
            </a:r>
          </a:p>
          <a:p>
            <a:pPr lvl="1"/>
            <a:r>
              <a:rPr lang="en-GB" sz="1900" dirty="0"/>
              <a:t>Varied needle count and context length</a:t>
            </a:r>
          </a:p>
          <a:p>
            <a:pPr lvl="1"/>
            <a:endParaRPr lang="en-GB" sz="1800" dirty="0"/>
          </a:p>
        </p:txBody>
      </p:sp>
      <p:pic>
        <p:nvPicPr>
          <p:cNvPr id="8" name="Grafik 7">
            <a:extLst>
              <a:ext uri="{FF2B5EF4-FFF2-40B4-BE49-F238E27FC236}">
                <a16:creationId xmlns:a16="http://schemas.microsoft.com/office/drawing/2014/main" id="{8A8C8D72-CD58-FA67-A14A-9195ED2A35D7}"/>
              </a:ext>
            </a:extLst>
          </p:cNvPr>
          <p:cNvPicPr>
            <a:picLocks noChangeAspect="1"/>
          </p:cNvPicPr>
          <p:nvPr/>
        </p:nvPicPr>
        <p:blipFill>
          <a:blip r:embed="rId2"/>
          <a:stretch>
            <a:fillRect/>
          </a:stretch>
        </p:blipFill>
        <p:spPr>
          <a:xfrm>
            <a:off x="406427" y="1891848"/>
            <a:ext cx="6656832" cy="3677899"/>
          </a:xfrm>
          <a:prstGeom prst="rect">
            <a:avLst/>
          </a:prstGeom>
        </p:spPr>
      </p:pic>
      <p:sp>
        <p:nvSpPr>
          <p:cNvPr id="4" name="Foliennummernplatzhalter 3">
            <a:extLst>
              <a:ext uri="{FF2B5EF4-FFF2-40B4-BE49-F238E27FC236}">
                <a16:creationId xmlns:a16="http://schemas.microsoft.com/office/drawing/2014/main" id="{92E5A798-7026-5C10-7CBF-35DA80327A8E}"/>
              </a:ext>
            </a:extLst>
          </p:cNvPr>
          <p:cNvSpPr>
            <a:spLocks noGrp="1"/>
          </p:cNvSpPr>
          <p:nvPr>
            <p:ph type="sldNum" sz="quarter" idx="12"/>
          </p:nvPr>
        </p:nvSpPr>
        <p:spPr/>
        <p:txBody>
          <a:bodyPr/>
          <a:lstStyle/>
          <a:p>
            <a:fld id="{6E48C444-49EF-43A8-BA88-4997BAE5929E}" type="slidenum">
              <a:rPr lang="en-DE" smtClean="0"/>
              <a:t>24</a:t>
            </a:fld>
            <a:endParaRPr lang="en-DE"/>
          </a:p>
        </p:txBody>
      </p:sp>
    </p:spTree>
    <p:extLst>
      <p:ext uri="{BB962C8B-B14F-4D97-AF65-F5344CB8AC3E}">
        <p14:creationId xmlns:p14="http://schemas.microsoft.com/office/powerpoint/2010/main" val="169111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922505-A1DF-52EE-6D28-74744571C686}"/>
              </a:ext>
            </a:extLst>
          </p:cNvPr>
          <p:cNvSpPr>
            <a:spLocks noGrp="1"/>
          </p:cNvSpPr>
          <p:nvPr>
            <p:ph type="title"/>
          </p:nvPr>
        </p:nvSpPr>
        <p:spPr/>
        <p:txBody>
          <a:bodyPr anchor="b">
            <a:normAutofit/>
          </a:bodyPr>
          <a:lstStyle/>
          <a:p>
            <a:r>
              <a:rPr lang="en-GB" sz="3600" dirty="0"/>
              <a:t>Information-Dense Tasks: Evaluation</a:t>
            </a:r>
            <a:endParaRPr lang="en-DE" sz="3600" dirty="0"/>
          </a:p>
        </p:txBody>
      </p:sp>
      <p:sp>
        <p:nvSpPr>
          <p:cNvPr id="3" name="Inhaltsplatzhalter 2">
            <a:extLst>
              <a:ext uri="{FF2B5EF4-FFF2-40B4-BE49-F238E27FC236}">
                <a16:creationId xmlns:a16="http://schemas.microsoft.com/office/drawing/2014/main" id="{52D134C8-6ED1-03EF-ED93-516DDDBD1472}"/>
              </a:ext>
            </a:extLst>
          </p:cNvPr>
          <p:cNvSpPr>
            <a:spLocks noGrp="1"/>
          </p:cNvSpPr>
          <p:nvPr>
            <p:ph idx="1"/>
          </p:nvPr>
        </p:nvSpPr>
        <p:spPr>
          <a:xfrm>
            <a:off x="974678" y="2285999"/>
            <a:ext cx="5229272" cy="2959101"/>
          </a:xfrm>
        </p:spPr>
        <p:txBody>
          <a:bodyPr>
            <a:normAutofit fontScale="92500" lnSpcReduction="20000"/>
          </a:bodyPr>
          <a:lstStyle/>
          <a:p>
            <a:r>
              <a:rPr lang="en-GB" sz="2400" dirty="0"/>
              <a:t>Weighted exact match metric</a:t>
            </a:r>
          </a:p>
          <a:p>
            <a:r>
              <a:rPr lang="en-GB" sz="2400" dirty="0"/>
              <a:t>Weights are proportional to task difficulty (needle count) </a:t>
            </a:r>
          </a:p>
          <a:p>
            <a:r>
              <a:rPr lang="en-GB" sz="2400" dirty="0"/>
              <a:t>Measured across different difficulty levels </a:t>
            </a:r>
          </a:p>
          <a:p>
            <a:pPr marL="0" indent="0">
              <a:buNone/>
            </a:pPr>
            <a:endParaRPr lang="en-GB" sz="2400" dirty="0"/>
          </a:p>
          <a:p>
            <a:pPr marL="0" indent="0">
              <a:buNone/>
            </a:pPr>
            <a:r>
              <a:rPr lang="en-GB" sz="2400" dirty="0"/>
              <a:t>ENL</a:t>
            </a:r>
            <a:r>
              <a:rPr lang="el-GR" sz="2400" dirty="0"/>
              <a:t> τ </a:t>
            </a:r>
            <a:r>
              <a:rPr lang="en-GB" sz="2400" dirty="0"/>
              <a:t>: the maximum task difficulty at which the model can still achieve at least </a:t>
            </a:r>
            <a:r>
              <a:rPr lang="el-GR" sz="2400" dirty="0"/>
              <a:t>τ</a:t>
            </a:r>
            <a:r>
              <a:rPr lang="en-GB" sz="2400" dirty="0"/>
              <a:t> % accuracy</a:t>
            </a:r>
          </a:p>
          <a:p>
            <a:endParaRPr lang="en-DE" sz="2400" dirty="0"/>
          </a:p>
        </p:txBody>
      </p:sp>
      <p:pic>
        <p:nvPicPr>
          <p:cNvPr id="9" name="Grafik 8">
            <a:extLst>
              <a:ext uri="{FF2B5EF4-FFF2-40B4-BE49-F238E27FC236}">
                <a16:creationId xmlns:a16="http://schemas.microsoft.com/office/drawing/2014/main" id="{369D66A0-1B78-93B1-1CB9-F2337D0A9B7A}"/>
              </a:ext>
            </a:extLst>
          </p:cNvPr>
          <p:cNvPicPr>
            <a:picLocks noChangeAspect="1"/>
          </p:cNvPicPr>
          <p:nvPr/>
        </p:nvPicPr>
        <p:blipFill>
          <a:blip r:embed="rId3"/>
          <a:stretch>
            <a:fillRect/>
          </a:stretch>
        </p:blipFill>
        <p:spPr>
          <a:xfrm>
            <a:off x="6673343" y="3631457"/>
            <a:ext cx="3867690" cy="809738"/>
          </a:xfrm>
          <a:prstGeom prst="rect">
            <a:avLst/>
          </a:prstGeom>
        </p:spPr>
      </p:pic>
      <p:pic>
        <p:nvPicPr>
          <p:cNvPr id="11" name="Grafik 10">
            <a:extLst>
              <a:ext uri="{FF2B5EF4-FFF2-40B4-BE49-F238E27FC236}">
                <a16:creationId xmlns:a16="http://schemas.microsoft.com/office/drawing/2014/main" id="{EBBFD14B-C7B1-C8D0-19EA-085E48826910}"/>
              </a:ext>
            </a:extLst>
          </p:cNvPr>
          <p:cNvPicPr>
            <a:picLocks noChangeAspect="1"/>
          </p:cNvPicPr>
          <p:nvPr/>
        </p:nvPicPr>
        <p:blipFill>
          <a:blip r:embed="rId4"/>
          <a:stretch>
            <a:fillRect/>
          </a:stretch>
        </p:blipFill>
        <p:spPr>
          <a:xfrm>
            <a:off x="6673343" y="2483761"/>
            <a:ext cx="4420217" cy="866896"/>
          </a:xfrm>
          <a:prstGeom prst="rect">
            <a:avLst/>
          </a:prstGeom>
        </p:spPr>
      </p:pic>
      <p:sp>
        <p:nvSpPr>
          <p:cNvPr id="12" name="Textfeld 11">
            <a:extLst>
              <a:ext uri="{FF2B5EF4-FFF2-40B4-BE49-F238E27FC236}">
                <a16:creationId xmlns:a16="http://schemas.microsoft.com/office/drawing/2014/main" id="{91F82CB4-1CC8-7265-564A-D25DAFF7605B}"/>
              </a:ext>
            </a:extLst>
          </p:cNvPr>
          <p:cNvSpPr txBox="1"/>
          <p:nvPr/>
        </p:nvSpPr>
        <p:spPr>
          <a:xfrm>
            <a:off x="974678" y="5988050"/>
            <a:ext cx="8362950" cy="369332"/>
          </a:xfrm>
          <a:prstGeom prst="rect">
            <a:avLst/>
          </a:prstGeom>
          <a:noFill/>
        </p:spPr>
        <p:txBody>
          <a:bodyPr wrap="square" rtlCol="0">
            <a:spAutoFit/>
          </a:bodyPr>
          <a:lstStyle/>
          <a:p>
            <a:r>
              <a:rPr lang="en-GB" dirty="0"/>
              <a:t>The test was repeated R=10 times for each configuration, </a:t>
            </a:r>
            <a:r>
              <a:rPr lang="el-GR" dirty="0"/>
              <a:t>τ</a:t>
            </a:r>
            <a:r>
              <a:rPr lang="en-GB" dirty="0"/>
              <a:t> = 50.</a:t>
            </a:r>
            <a:endParaRPr lang="en-DE" dirty="0"/>
          </a:p>
        </p:txBody>
      </p:sp>
      <p:sp>
        <p:nvSpPr>
          <p:cNvPr id="4" name="Foliennummernplatzhalter 3">
            <a:extLst>
              <a:ext uri="{FF2B5EF4-FFF2-40B4-BE49-F238E27FC236}">
                <a16:creationId xmlns:a16="http://schemas.microsoft.com/office/drawing/2014/main" id="{A1C61AE1-4C26-5AB6-C4E3-1598143F1D0C}"/>
              </a:ext>
            </a:extLst>
          </p:cNvPr>
          <p:cNvSpPr>
            <a:spLocks noGrp="1"/>
          </p:cNvSpPr>
          <p:nvPr>
            <p:ph type="sldNum" sz="quarter" idx="12"/>
          </p:nvPr>
        </p:nvSpPr>
        <p:spPr/>
        <p:txBody>
          <a:bodyPr/>
          <a:lstStyle/>
          <a:p>
            <a:fld id="{6E48C444-49EF-43A8-BA88-4997BAE5929E}" type="slidenum">
              <a:rPr lang="en-DE" smtClean="0"/>
              <a:t>25</a:t>
            </a:fld>
            <a:endParaRPr lang="en-DE"/>
          </a:p>
        </p:txBody>
      </p:sp>
    </p:spTree>
    <p:extLst>
      <p:ext uri="{BB962C8B-B14F-4D97-AF65-F5344CB8AC3E}">
        <p14:creationId xmlns:p14="http://schemas.microsoft.com/office/powerpoint/2010/main" val="906263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0D050-B949-2ED3-BA45-3660BA3EF67E}"/>
              </a:ext>
            </a:extLst>
          </p:cNvPr>
          <p:cNvSpPr>
            <a:spLocks noGrp="1"/>
          </p:cNvSpPr>
          <p:nvPr>
            <p:ph type="ctrTitle"/>
          </p:nvPr>
        </p:nvSpPr>
        <p:spPr/>
        <p:txBody>
          <a:bodyPr/>
          <a:lstStyle/>
          <a:p>
            <a:r>
              <a:rPr lang="en-GB" dirty="0"/>
              <a:t>Experiments</a:t>
            </a:r>
            <a:endParaRPr lang="en-DE" dirty="0"/>
          </a:p>
        </p:txBody>
      </p:sp>
      <p:sp>
        <p:nvSpPr>
          <p:cNvPr id="3" name="Untertitel 2">
            <a:extLst>
              <a:ext uri="{FF2B5EF4-FFF2-40B4-BE49-F238E27FC236}">
                <a16:creationId xmlns:a16="http://schemas.microsoft.com/office/drawing/2014/main" id="{D7A27BBB-E3C2-BC00-ABDA-AEA0972926EF}"/>
              </a:ext>
            </a:extLst>
          </p:cNvPr>
          <p:cNvSpPr>
            <a:spLocks noGrp="1"/>
          </p:cNvSpPr>
          <p:nvPr>
            <p:ph type="subTitle" idx="1"/>
          </p:nvPr>
        </p:nvSpPr>
        <p:spPr/>
        <p:txBody>
          <a:bodyPr/>
          <a:lstStyle/>
          <a:p>
            <a:endParaRPr lang="en-DE"/>
          </a:p>
        </p:txBody>
      </p:sp>
      <p:sp>
        <p:nvSpPr>
          <p:cNvPr id="4" name="Foliennummernplatzhalter 3">
            <a:extLst>
              <a:ext uri="{FF2B5EF4-FFF2-40B4-BE49-F238E27FC236}">
                <a16:creationId xmlns:a16="http://schemas.microsoft.com/office/drawing/2014/main" id="{EA8B9120-5510-F7BC-A878-D5789E0736CE}"/>
              </a:ext>
            </a:extLst>
          </p:cNvPr>
          <p:cNvSpPr>
            <a:spLocks noGrp="1"/>
          </p:cNvSpPr>
          <p:nvPr>
            <p:ph type="sldNum" sz="quarter" idx="12"/>
          </p:nvPr>
        </p:nvSpPr>
        <p:spPr/>
        <p:txBody>
          <a:bodyPr/>
          <a:lstStyle/>
          <a:p>
            <a:fld id="{6E48C444-49EF-43A8-BA88-4997BAE5929E}" type="slidenum">
              <a:rPr lang="en-DE" smtClean="0"/>
              <a:t>26</a:t>
            </a:fld>
            <a:endParaRPr lang="en-DE"/>
          </a:p>
        </p:txBody>
      </p:sp>
    </p:spTree>
    <p:extLst>
      <p:ext uri="{BB962C8B-B14F-4D97-AF65-F5344CB8AC3E}">
        <p14:creationId xmlns:p14="http://schemas.microsoft.com/office/powerpoint/2010/main" val="3208896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41563-0F51-524F-44D7-4A1E9DEB658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52F3A4D-9CE5-1F9D-BFBE-448F689643A4}"/>
              </a:ext>
            </a:extLst>
          </p:cNvPr>
          <p:cNvSpPr>
            <a:spLocks noGrp="1"/>
          </p:cNvSpPr>
          <p:nvPr>
            <p:ph type="title"/>
          </p:nvPr>
        </p:nvSpPr>
        <p:spPr/>
        <p:txBody>
          <a:bodyPr anchor="b">
            <a:normAutofit/>
          </a:bodyPr>
          <a:lstStyle/>
          <a:p>
            <a:r>
              <a:rPr lang="en-GB" sz="3600" dirty="0"/>
              <a:t>Information-Sparse Tasks: Results</a:t>
            </a:r>
            <a:endParaRPr lang="en-DE" sz="3600" dirty="0"/>
          </a:p>
        </p:txBody>
      </p:sp>
      <p:pic>
        <p:nvPicPr>
          <p:cNvPr id="4" name="Inhaltsplatzhalter 3">
            <a:extLst>
              <a:ext uri="{FF2B5EF4-FFF2-40B4-BE49-F238E27FC236}">
                <a16:creationId xmlns:a16="http://schemas.microsoft.com/office/drawing/2014/main" id="{7EB5062D-E731-FB21-F6EE-77FF9A325926}"/>
              </a:ext>
            </a:extLst>
          </p:cNvPr>
          <p:cNvPicPr>
            <a:picLocks noGrp="1" noChangeAspect="1"/>
          </p:cNvPicPr>
          <p:nvPr>
            <p:ph idx="1"/>
          </p:nvPr>
        </p:nvPicPr>
        <p:blipFill>
          <a:blip r:embed="rId3"/>
          <a:stretch>
            <a:fillRect/>
          </a:stretch>
        </p:blipFill>
        <p:spPr>
          <a:xfrm>
            <a:off x="4865335" y="2070099"/>
            <a:ext cx="7066792" cy="3503613"/>
          </a:xfrm>
          <a:prstGeom prst="rect">
            <a:avLst/>
          </a:prstGeom>
        </p:spPr>
      </p:pic>
      <p:sp>
        <p:nvSpPr>
          <p:cNvPr id="5" name="Textfeld 4">
            <a:extLst>
              <a:ext uri="{FF2B5EF4-FFF2-40B4-BE49-F238E27FC236}">
                <a16:creationId xmlns:a16="http://schemas.microsoft.com/office/drawing/2014/main" id="{C00992D3-0106-4573-657A-F65327A6647A}"/>
              </a:ext>
            </a:extLst>
          </p:cNvPr>
          <p:cNvSpPr txBox="1"/>
          <p:nvPr/>
        </p:nvSpPr>
        <p:spPr>
          <a:xfrm>
            <a:off x="488950" y="2413337"/>
            <a:ext cx="3911600" cy="2585323"/>
          </a:xfrm>
          <a:prstGeom prst="rect">
            <a:avLst/>
          </a:prstGeom>
          <a:noFill/>
        </p:spPr>
        <p:txBody>
          <a:bodyPr wrap="square" rtlCol="0">
            <a:spAutoFit/>
          </a:bodyPr>
          <a:lstStyle/>
          <a:p>
            <a:r>
              <a:rPr lang="en-GB" dirty="0"/>
              <a:t>Evaluation of several Parameters: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Impact of Model Architecture and Generation</a:t>
            </a:r>
          </a:p>
          <a:p>
            <a:pPr marL="285750" indent="-285750">
              <a:buFont typeface="Arial" panose="020B0604020202020204" pitchFamily="34" charset="0"/>
              <a:buChar char="•"/>
            </a:pPr>
            <a:r>
              <a:rPr lang="en-GB" dirty="0"/>
              <a:t>Effect of Model Scale on Multi-Needle Reasoning Performance</a:t>
            </a:r>
          </a:p>
          <a:p>
            <a:pPr marL="285750" indent="-285750">
              <a:buFont typeface="Arial" panose="020B0604020202020204" pitchFamily="34" charset="0"/>
              <a:buChar char="•"/>
            </a:pPr>
            <a:r>
              <a:rPr lang="en-GB" dirty="0"/>
              <a:t>Effect of Needle Count on Multi-Needle Reasoning Performance</a:t>
            </a:r>
          </a:p>
          <a:p>
            <a:pPr marL="285750" indent="-285750">
              <a:buFont typeface="Arial" panose="020B0604020202020204" pitchFamily="34" charset="0"/>
              <a:buChar char="•"/>
            </a:pPr>
            <a:r>
              <a:rPr lang="en-GB" dirty="0"/>
              <a:t>Impact of Language</a:t>
            </a:r>
            <a:endParaRPr lang="en-DE" dirty="0"/>
          </a:p>
        </p:txBody>
      </p:sp>
      <p:sp>
        <p:nvSpPr>
          <p:cNvPr id="3" name="Foliennummernplatzhalter 2">
            <a:extLst>
              <a:ext uri="{FF2B5EF4-FFF2-40B4-BE49-F238E27FC236}">
                <a16:creationId xmlns:a16="http://schemas.microsoft.com/office/drawing/2014/main" id="{25CB2647-7ADA-1891-1388-7A260E2BEA07}"/>
              </a:ext>
            </a:extLst>
          </p:cNvPr>
          <p:cNvSpPr>
            <a:spLocks noGrp="1"/>
          </p:cNvSpPr>
          <p:nvPr>
            <p:ph type="sldNum" sz="quarter" idx="12"/>
          </p:nvPr>
        </p:nvSpPr>
        <p:spPr/>
        <p:txBody>
          <a:bodyPr/>
          <a:lstStyle/>
          <a:p>
            <a:fld id="{6E48C444-49EF-43A8-BA88-4997BAE5929E}" type="slidenum">
              <a:rPr lang="en-DE" smtClean="0"/>
              <a:t>27</a:t>
            </a:fld>
            <a:endParaRPr lang="en-DE"/>
          </a:p>
        </p:txBody>
      </p:sp>
    </p:spTree>
    <p:extLst>
      <p:ext uri="{BB962C8B-B14F-4D97-AF65-F5344CB8AC3E}">
        <p14:creationId xmlns:p14="http://schemas.microsoft.com/office/powerpoint/2010/main" val="1884090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CAE28-2725-EE05-9015-FBA2EA4BAE41}"/>
              </a:ext>
            </a:extLst>
          </p:cNvPr>
          <p:cNvSpPr>
            <a:spLocks noGrp="1"/>
          </p:cNvSpPr>
          <p:nvPr>
            <p:ph type="title"/>
          </p:nvPr>
        </p:nvSpPr>
        <p:spPr/>
        <p:txBody>
          <a:bodyPr anchor="b">
            <a:normAutofit/>
          </a:bodyPr>
          <a:lstStyle/>
          <a:p>
            <a:r>
              <a:rPr lang="en-GB" sz="3600" dirty="0"/>
              <a:t>Information-Sparse Tasks: Results</a:t>
            </a:r>
            <a:endParaRPr lang="en-DE" sz="3600" dirty="0"/>
          </a:p>
        </p:txBody>
      </p:sp>
      <p:sp>
        <p:nvSpPr>
          <p:cNvPr id="5" name="Textfeld 4">
            <a:extLst>
              <a:ext uri="{FF2B5EF4-FFF2-40B4-BE49-F238E27FC236}">
                <a16:creationId xmlns:a16="http://schemas.microsoft.com/office/drawing/2014/main" id="{D89F8446-7F9B-05FA-ED28-7475CADD2989}"/>
              </a:ext>
            </a:extLst>
          </p:cNvPr>
          <p:cNvSpPr txBox="1"/>
          <p:nvPr/>
        </p:nvSpPr>
        <p:spPr>
          <a:xfrm>
            <a:off x="561881" y="2358827"/>
            <a:ext cx="3911600" cy="3416320"/>
          </a:xfrm>
          <a:prstGeom prst="rect">
            <a:avLst/>
          </a:prstGeom>
          <a:noFill/>
        </p:spPr>
        <p:txBody>
          <a:bodyPr wrap="square" rtlCol="0">
            <a:spAutoFit/>
          </a:bodyPr>
          <a:lstStyle/>
          <a:p>
            <a:r>
              <a:rPr lang="en-GB" dirty="0"/>
              <a:t>Overall Results: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As in RULER, modern LLMs achieve almost perfect scores in  S-RT and M-RT tasks.</a:t>
            </a:r>
          </a:p>
          <a:p>
            <a:pPr marL="285750" indent="-285750">
              <a:buFont typeface="Arial" panose="020B0604020202020204" pitchFamily="34" charset="0"/>
              <a:buChar char="•"/>
            </a:pPr>
            <a:r>
              <a:rPr lang="en-GB" dirty="0"/>
              <a:t>Generally worse results for reasoning tasks in Chinese</a:t>
            </a:r>
          </a:p>
          <a:p>
            <a:pPr marL="285750" indent="-285750">
              <a:buFont typeface="Arial" panose="020B0604020202020204" pitchFamily="34" charset="0"/>
              <a:buChar char="•"/>
            </a:pPr>
            <a:r>
              <a:rPr lang="en-GB" dirty="0"/>
              <a:t>Significant dip in performance in reasoning tasks: Qwen-2.5 72B performs best at ~ 50</a:t>
            </a:r>
          </a:p>
          <a:p>
            <a:endParaRPr lang="en-GB" dirty="0"/>
          </a:p>
          <a:p>
            <a:r>
              <a:rPr lang="en-GB" dirty="0"/>
              <a:t>  </a:t>
            </a:r>
            <a:endParaRPr lang="en-DE" dirty="0"/>
          </a:p>
        </p:txBody>
      </p:sp>
      <p:pic>
        <p:nvPicPr>
          <p:cNvPr id="9" name="Grafik 8">
            <a:extLst>
              <a:ext uri="{FF2B5EF4-FFF2-40B4-BE49-F238E27FC236}">
                <a16:creationId xmlns:a16="http://schemas.microsoft.com/office/drawing/2014/main" id="{C6BE290A-DE27-9C8F-F61B-2639E276022A}"/>
              </a:ext>
            </a:extLst>
          </p:cNvPr>
          <p:cNvPicPr>
            <a:picLocks noChangeAspect="1"/>
          </p:cNvPicPr>
          <p:nvPr/>
        </p:nvPicPr>
        <p:blipFill>
          <a:blip r:embed="rId2"/>
          <a:stretch>
            <a:fillRect/>
          </a:stretch>
        </p:blipFill>
        <p:spPr>
          <a:xfrm>
            <a:off x="4782878" y="1860887"/>
            <a:ext cx="7179859" cy="3281420"/>
          </a:xfrm>
          <a:prstGeom prst="rect">
            <a:avLst/>
          </a:prstGeom>
        </p:spPr>
      </p:pic>
      <p:sp>
        <p:nvSpPr>
          <p:cNvPr id="3" name="Foliennummernplatzhalter 2">
            <a:extLst>
              <a:ext uri="{FF2B5EF4-FFF2-40B4-BE49-F238E27FC236}">
                <a16:creationId xmlns:a16="http://schemas.microsoft.com/office/drawing/2014/main" id="{A4BBCC4A-1388-6678-28B2-1ED2034D56DB}"/>
              </a:ext>
            </a:extLst>
          </p:cNvPr>
          <p:cNvSpPr>
            <a:spLocks noGrp="1"/>
          </p:cNvSpPr>
          <p:nvPr>
            <p:ph type="sldNum" sz="quarter" idx="12"/>
          </p:nvPr>
        </p:nvSpPr>
        <p:spPr/>
        <p:txBody>
          <a:bodyPr/>
          <a:lstStyle/>
          <a:p>
            <a:fld id="{6E48C444-49EF-43A8-BA88-4997BAE5929E}" type="slidenum">
              <a:rPr lang="en-DE" smtClean="0"/>
              <a:t>28</a:t>
            </a:fld>
            <a:endParaRPr lang="en-DE"/>
          </a:p>
        </p:txBody>
      </p:sp>
    </p:spTree>
    <p:extLst>
      <p:ext uri="{BB962C8B-B14F-4D97-AF65-F5344CB8AC3E}">
        <p14:creationId xmlns:p14="http://schemas.microsoft.com/office/powerpoint/2010/main" val="886553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464F74-D7F1-0C99-5BF6-DEBA351E6775}"/>
              </a:ext>
            </a:extLst>
          </p:cNvPr>
          <p:cNvSpPr>
            <a:spLocks noGrp="1"/>
          </p:cNvSpPr>
          <p:nvPr>
            <p:ph type="title"/>
          </p:nvPr>
        </p:nvSpPr>
        <p:spPr/>
        <p:txBody>
          <a:bodyPr>
            <a:normAutofit/>
          </a:bodyPr>
          <a:lstStyle/>
          <a:p>
            <a:r>
              <a:rPr lang="en-GB" sz="3600" dirty="0"/>
              <a:t>Model Scale, Needle Count and Language in M-RS</a:t>
            </a:r>
            <a:endParaRPr lang="en-DE" sz="3600" dirty="0"/>
          </a:p>
        </p:txBody>
      </p:sp>
      <p:sp>
        <p:nvSpPr>
          <p:cNvPr id="3" name="Foliennummernplatzhalter 2">
            <a:extLst>
              <a:ext uri="{FF2B5EF4-FFF2-40B4-BE49-F238E27FC236}">
                <a16:creationId xmlns:a16="http://schemas.microsoft.com/office/drawing/2014/main" id="{1E8AA4EE-E094-0670-F578-112FCF82D1F9}"/>
              </a:ext>
            </a:extLst>
          </p:cNvPr>
          <p:cNvSpPr>
            <a:spLocks noGrp="1"/>
          </p:cNvSpPr>
          <p:nvPr>
            <p:ph type="sldNum" sz="quarter" idx="12"/>
          </p:nvPr>
        </p:nvSpPr>
        <p:spPr/>
        <p:txBody>
          <a:bodyPr/>
          <a:lstStyle/>
          <a:p>
            <a:fld id="{6E48C444-49EF-43A8-BA88-4997BAE5929E}" type="slidenum">
              <a:rPr lang="en-DE" smtClean="0"/>
              <a:t>29</a:t>
            </a:fld>
            <a:endParaRPr lang="en-DE"/>
          </a:p>
        </p:txBody>
      </p:sp>
      <p:sp>
        <p:nvSpPr>
          <p:cNvPr id="5" name="Inhaltsplatzhalter 4">
            <a:extLst>
              <a:ext uri="{FF2B5EF4-FFF2-40B4-BE49-F238E27FC236}">
                <a16:creationId xmlns:a16="http://schemas.microsoft.com/office/drawing/2014/main" id="{12E13A90-7862-7F27-D37E-F1B171F8DE1C}"/>
              </a:ext>
            </a:extLst>
          </p:cNvPr>
          <p:cNvSpPr>
            <a:spLocks noGrp="1"/>
          </p:cNvSpPr>
          <p:nvPr>
            <p:ph idx="1"/>
          </p:nvPr>
        </p:nvSpPr>
        <p:spPr>
          <a:xfrm>
            <a:off x="838200" y="1768475"/>
            <a:ext cx="4025900" cy="4351338"/>
          </a:xfrm>
        </p:spPr>
        <p:txBody>
          <a:bodyPr>
            <a:normAutofit/>
          </a:bodyPr>
          <a:lstStyle/>
          <a:p>
            <a:r>
              <a:rPr lang="en-GB" sz="1800" dirty="0"/>
              <a:t>General positive correlation between model size and reasoning ability in M-RS</a:t>
            </a:r>
          </a:p>
          <a:p>
            <a:r>
              <a:rPr lang="en-GB" sz="1800" dirty="0"/>
              <a:t>Not universally applicable: LLaMA-3.1 only marginally improves from 8 to 70B</a:t>
            </a:r>
          </a:p>
          <a:p>
            <a:r>
              <a:rPr lang="en-GB" sz="1800" dirty="0"/>
              <a:t>Some small models overperform, suggesting model architecture to be a factor: </a:t>
            </a:r>
            <a:r>
              <a:rPr lang="en-GB" sz="1800" dirty="0" err="1"/>
              <a:t>IntermLM</a:t>
            </a:r>
            <a:r>
              <a:rPr lang="en-GB" sz="1800" dirty="0"/>
              <a:t>, Gemma</a:t>
            </a:r>
          </a:p>
          <a:p>
            <a:r>
              <a:rPr lang="en-GB" sz="1800" dirty="0"/>
              <a:t>Performance degrades with increased needle count </a:t>
            </a:r>
          </a:p>
          <a:p>
            <a:r>
              <a:rPr lang="en-GB" sz="1800" dirty="0"/>
              <a:t>Generally: English language performance trumps Chinese. Outlier: Qwen-2.5 27/14B</a:t>
            </a:r>
          </a:p>
          <a:p>
            <a:endParaRPr lang="en-DE" sz="1800" dirty="0"/>
          </a:p>
        </p:txBody>
      </p:sp>
      <p:pic>
        <p:nvPicPr>
          <p:cNvPr id="13" name="Grafik 12">
            <a:extLst>
              <a:ext uri="{FF2B5EF4-FFF2-40B4-BE49-F238E27FC236}">
                <a16:creationId xmlns:a16="http://schemas.microsoft.com/office/drawing/2014/main" id="{A80DB968-D7D9-1990-2D49-B52117638053}"/>
              </a:ext>
            </a:extLst>
          </p:cNvPr>
          <p:cNvPicPr>
            <a:picLocks noChangeAspect="1"/>
          </p:cNvPicPr>
          <p:nvPr/>
        </p:nvPicPr>
        <p:blipFill>
          <a:blip r:embed="rId3"/>
          <a:stretch>
            <a:fillRect/>
          </a:stretch>
        </p:blipFill>
        <p:spPr>
          <a:xfrm>
            <a:off x="6560834" y="1353996"/>
            <a:ext cx="4099530" cy="2735217"/>
          </a:xfrm>
          <a:prstGeom prst="rect">
            <a:avLst/>
          </a:prstGeom>
        </p:spPr>
      </p:pic>
      <p:pic>
        <p:nvPicPr>
          <p:cNvPr id="6" name="Grafik 5">
            <a:extLst>
              <a:ext uri="{FF2B5EF4-FFF2-40B4-BE49-F238E27FC236}">
                <a16:creationId xmlns:a16="http://schemas.microsoft.com/office/drawing/2014/main" id="{2A84839A-BC1C-94B5-2477-86EC6A846A54}"/>
              </a:ext>
            </a:extLst>
          </p:cNvPr>
          <p:cNvPicPr>
            <a:picLocks noChangeAspect="1"/>
          </p:cNvPicPr>
          <p:nvPr/>
        </p:nvPicPr>
        <p:blipFill>
          <a:blip r:embed="rId4"/>
          <a:stretch>
            <a:fillRect/>
          </a:stretch>
        </p:blipFill>
        <p:spPr>
          <a:xfrm>
            <a:off x="6560834" y="3957825"/>
            <a:ext cx="4099531" cy="2763650"/>
          </a:xfrm>
          <a:prstGeom prst="rect">
            <a:avLst/>
          </a:prstGeom>
        </p:spPr>
      </p:pic>
    </p:spTree>
    <p:extLst>
      <p:ext uri="{BB962C8B-B14F-4D97-AF65-F5344CB8AC3E}">
        <p14:creationId xmlns:p14="http://schemas.microsoft.com/office/powerpoint/2010/main" val="559449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3ED3CD-7ACE-6422-BB75-E9EF1C0E382F}"/>
              </a:ext>
            </a:extLst>
          </p:cNvPr>
          <p:cNvSpPr>
            <a:spLocks noGrp="1"/>
          </p:cNvSpPr>
          <p:nvPr>
            <p:ph type="ctrTitle"/>
          </p:nvPr>
        </p:nvSpPr>
        <p:spPr/>
        <p:txBody>
          <a:bodyPr/>
          <a:lstStyle/>
          <a:p>
            <a:r>
              <a:rPr lang="en-GB" dirty="0"/>
              <a:t>Motivation &amp; Background</a:t>
            </a:r>
            <a:endParaRPr lang="en-DE" dirty="0"/>
          </a:p>
        </p:txBody>
      </p:sp>
      <p:sp>
        <p:nvSpPr>
          <p:cNvPr id="3" name="Untertitel 2">
            <a:extLst>
              <a:ext uri="{FF2B5EF4-FFF2-40B4-BE49-F238E27FC236}">
                <a16:creationId xmlns:a16="http://schemas.microsoft.com/office/drawing/2014/main" id="{3C21BE72-B948-5276-7155-49B5F1C3765C}"/>
              </a:ext>
            </a:extLst>
          </p:cNvPr>
          <p:cNvSpPr>
            <a:spLocks noGrp="1"/>
          </p:cNvSpPr>
          <p:nvPr>
            <p:ph type="subTitle" idx="1"/>
          </p:nvPr>
        </p:nvSpPr>
        <p:spPr/>
        <p:txBody>
          <a:bodyPr/>
          <a:lstStyle/>
          <a:p>
            <a:endParaRPr lang="en-DE"/>
          </a:p>
        </p:txBody>
      </p:sp>
      <p:sp>
        <p:nvSpPr>
          <p:cNvPr id="4" name="Foliennummernplatzhalter 3">
            <a:extLst>
              <a:ext uri="{FF2B5EF4-FFF2-40B4-BE49-F238E27FC236}">
                <a16:creationId xmlns:a16="http://schemas.microsoft.com/office/drawing/2014/main" id="{3F34BC81-53DC-4B3B-2138-6310623A5C37}"/>
              </a:ext>
            </a:extLst>
          </p:cNvPr>
          <p:cNvSpPr>
            <a:spLocks noGrp="1"/>
          </p:cNvSpPr>
          <p:nvPr>
            <p:ph type="sldNum" sz="quarter" idx="12"/>
          </p:nvPr>
        </p:nvSpPr>
        <p:spPr/>
        <p:txBody>
          <a:bodyPr/>
          <a:lstStyle/>
          <a:p>
            <a:fld id="{6E48C444-49EF-43A8-BA88-4997BAE5929E}" type="slidenum">
              <a:rPr lang="en-DE" smtClean="0"/>
              <a:t>3</a:t>
            </a:fld>
            <a:endParaRPr lang="en-DE"/>
          </a:p>
        </p:txBody>
      </p:sp>
    </p:spTree>
    <p:extLst>
      <p:ext uri="{BB962C8B-B14F-4D97-AF65-F5344CB8AC3E}">
        <p14:creationId xmlns:p14="http://schemas.microsoft.com/office/powerpoint/2010/main" val="84668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889FD-423F-5752-B8F9-8AEF3626D37B}"/>
              </a:ext>
            </a:extLst>
          </p:cNvPr>
          <p:cNvSpPr>
            <a:spLocks noGrp="1"/>
          </p:cNvSpPr>
          <p:nvPr>
            <p:ph type="title"/>
          </p:nvPr>
        </p:nvSpPr>
        <p:spPr/>
        <p:txBody>
          <a:bodyPr>
            <a:normAutofit/>
          </a:bodyPr>
          <a:lstStyle/>
          <a:p>
            <a:r>
              <a:rPr lang="en-GB" sz="3600" dirty="0"/>
              <a:t>Information-Dense Tasks: Results</a:t>
            </a:r>
            <a:endParaRPr lang="en-DE" sz="3600" dirty="0"/>
          </a:p>
        </p:txBody>
      </p:sp>
      <p:sp>
        <p:nvSpPr>
          <p:cNvPr id="3" name="Inhaltsplatzhalter 2">
            <a:extLst>
              <a:ext uri="{FF2B5EF4-FFF2-40B4-BE49-F238E27FC236}">
                <a16:creationId xmlns:a16="http://schemas.microsoft.com/office/drawing/2014/main" id="{8A323EB8-2645-043C-EC01-09CC80D97A33}"/>
              </a:ext>
            </a:extLst>
          </p:cNvPr>
          <p:cNvSpPr>
            <a:spLocks noGrp="1"/>
          </p:cNvSpPr>
          <p:nvPr>
            <p:ph idx="1"/>
          </p:nvPr>
        </p:nvSpPr>
        <p:spPr>
          <a:xfrm>
            <a:off x="837751" y="1824222"/>
            <a:ext cx="4660900" cy="4351338"/>
          </a:xfrm>
        </p:spPr>
        <p:txBody>
          <a:bodyPr>
            <a:normAutofit/>
          </a:bodyPr>
          <a:lstStyle/>
          <a:p>
            <a:pPr marL="0" indent="0">
              <a:buNone/>
            </a:pPr>
            <a:r>
              <a:rPr lang="en-GB" sz="1800" dirty="0"/>
              <a:t>Overall Results:</a:t>
            </a:r>
          </a:p>
          <a:p>
            <a:pPr marL="0" indent="0">
              <a:buNone/>
            </a:pPr>
            <a:endParaRPr lang="en-GB" sz="1800" dirty="0"/>
          </a:p>
          <a:p>
            <a:r>
              <a:rPr lang="en-GB" sz="1800" dirty="0"/>
              <a:t>Performance strongly decreases with increased task complexity (needle count)</a:t>
            </a:r>
          </a:p>
          <a:p>
            <a:r>
              <a:rPr lang="en-GB" sz="1800" dirty="0"/>
              <a:t>Near complete failure beyond 64-needles</a:t>
            </a:r>
          </a:p>
          <a:p>
            <a:r>
              <a:rPr lang="en-GB" sz="1800" dirty="0"/>
              <a:t>Increased model size seems to have a positive impact on performance</a:t>
            </a:r>
          </a:p>
          <a:p>
            <a:r>
              <a:rPr lang="en-GB" sz="1800" dirty="0"/>
              <a:t>Model architecture seems to play a significant role – Gemma series performs well across all model sizes</a:t>
            </a:r>
            <a:endParaRPr lang="en-DE" sz="1800" dirty="0"/>
          </a:p>
        </p:txBody>
      </p:sp>
      <p:pic>
        <p:nvPicPr>
          <p:cNvPr id="4" name="Inhaltsplatzhalter 4">
            <a:extLst>
              <a:ext uri="{FF2B5EF4-FFF2-40B4-BE49-F238E27FC236}">
                <a16:creationId xmlns:a16="http://schemas.microsoft.com/office/drawing/2014/main" id="{E5595362-2F2B-BCDE-0C56-0FCA72E4F5ED}"/>
              </a:ext>
            </a:extLst>
          </p:cNvPr>
          <p:cNvPicPr>
            <a:picLocks noChangeAspect="1"/>
          </p:cNvPicPr>
          <p:nvPr/>
        </p:nvPicPr>
        <p:blipFill>
          <a:blip r:embed="rId3"/>
          <a:srcRect b="5932"/>
          <a:stretch>
            <a:fillRect/>
          </a:stretch>
        </p:blipFill>
        <p:spPr>
          <a:xfrm>
            <a:off x="5498201" y="1643432"/>
            <a:ext cx="5709549" cy="4712918"/>
          </a:xfrm>
          <a:prstGeom prst="rect">
            <a:avLst/>
          </a:prstGeom>
        </p:spPr>
      </p:pic>
      <p:sp>
        <p:nvSpPr>
          <p:cNvPr id="5" name="Foliennummernplatzhalter 4">
            <a:extLst>
              <a:ext uri="{FF2B5EF4-FFF2-40B4-BE49-F238E27FC236}">
                <a16:creationId xmlns:a16="http://schemas.microsoft.com/office/drawing/2014/main" id="{048D83AB-265E-C13D-29BB-ABD6C15644BA}"/>
              </a:ext>
            </a:extLst>
          </p:cNvPr>
          <p:cNvSpPr>
            <a:spLocks noGrp="1"/>
          </p:cNvSpPr>
          <p:nvPr>
            <p:ph type="sldNum" sz="quarter" idx="12"/>
          </p:nvPr>
        </p:nvSpPr>
        <p:spPr/>
        <p:txBody>
          <a:bodyPr/>
          <a:lstStyle/>
          <a:p>
            <a:fld id="{6E48C444-49EF-43A8-BA88-4997BAE5929E}" type="slidenum">
              <a:rPr lang="en-DE" smtClean="0"/>
              <a:t>30</a:t>
            </a:fld>
            <a:endParaRPr lang="en-DE"/>
          </a:p>
        </p:txBody>
      </p:sp>
    </p:spTree>
    <p:extLst>
      <p:ext uri="{BB962C8B-B14F-4D97-AF65-F5344CB8AC3E}">
        <p14:creationId xmlns:p14="http://schemas.microsoft.com/office/powerpoint/2010/main" val="3175371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CFCCC-ED3E-C5A3-D30D-8FD8AD52E053}"/>
              </a:ext>
            </a:extLst>
          </p:cNvPr>
          <p:cNvSpPr>
            <a:spLocks noGrp="1"/>
          </p:cNvSpPr>
          <p:nvPr>
            <p:ph type="title"/>
          </p:nvPr>
        </p:nvSpPr>
        <p:spPr/>
        <p:txBody>
          <a:bodyPr>
            <a:normAutofit/>
          </a:bodyPr>
          <a:lstStyle/>
          <a:p>
            <a:r>
              <a:rPr lang="en-GB" sz="3600" dirty="0"/>
              <a:t>Results - Breakdown</a:t>
            </a:r>
            <a:endParaRPr lang="en-DE" sz="3600" dirty="0"/>
          </a:p>
        </p:txBody>
      </p:sp>
      <p:sp>
        <p:nvSpPr>
          <p:cNvPr id="3" name="Foliennummernplatzhalter 2">
            <a:extLst>
              <a:ext uri="{FF2B5EF4-FFF2-40B4-BE49-F238E27FC236}">
                <a16:creationId xmlns:a16="http://schemas.microsoft.com/office/drawing/2014/main" id="{F1A6BB9A-99AB-2423-4D4A-5974E4B8075A}"/>
              </a:ext>
            </a:extLst>
          </p:cNvPr>
          <p:cNvSpPr>
            <a:spLocks noGrp="1"/>
          </p:cNvSpPr>
          <p:nvPr>
            <p:ph type="sldNum" sz="quarter" idx="12"/>
          </p:nvPr>
        </p:nvSpPr>
        <p:spPr/>
        <p:txBody>
          <a:bodyPr/>
          <a:lstStyle/>
          <a:p>
            <a:fld id="{6E48C444-49EF-43A8-BA88-4997BAE5929E}" type="slidenum">
              <a:rPr lang="en-DE" smtClean="0"/>
              <a:t>31</a:t>
            </a:fld>
            <a:endParaRPr lang="en-DE"/>
          </a:p>
        </p:txBody>
      </p:sp>
      <p:sp>
        <p:nvSpPr>
          <p:cNvPr id="5" name="Inhaltsplatzhalter 4">
            <a:extLst>
              <a:ext uri="{FF2B5EF4-FFF2-40B4-BE49-F238E27FC236}">
                <a16:creationId xmlns:a16="http://schemas.microsoft.com/office/drawing/2014/main" id="{B5FAB753-1059-A861-19DA-3BC525187DBF}"/>
              </a:ext>
            </a:extLst>
          </p:cNvPr>
          <p:cNvSpPr>
            <a:spLocks noGrp="1"/>
          </p:cNvSpPr>
          <p:nvPr>
            <p:ph idx="1"/>
          </p:nvPr>
        </p:nvSpPr>
        <p:spPr>
          <a:xfrm>
            <a:off x="838200" y="1825625"/>
            <a:ext cx="4083050" cy="4351338"/>
          </a:xfrm>
        </p:spPr>
        <p:txBody>
          <a:bodyPr>
            <a:normAutofit/>
          </a:bodyPr>
          <a:lstStyle/>
          <a:p>
            <a:r>
              <a:rPr lang="en-GB" sz="1800" dirty="0"/>
              <a:t>DeepSeek-R1-Qwen distillation performance is surprisingly poor compared to DeepSeek</a:t>
            </a:r>
          </a:p>
          <a:p>
            <a:r>
              <a:rPr lang="en-GB" sz="1800" dirty="0"/>
              <a:t>GPT-4 series and DeepSeek show less significant decline with increased needle count</a:t>
            </a:r>
          </a:p>
          <a:p>
            <a:r>
              <a:rPr lang="en-GB" sz="1800" dirty="0"/>
              <a:t>Gemma Series performs well for small scale ATC (4B,12B and 27B)</a:t>
            </a:r>
          </a:p>
          <a:p>
            <a:endParaRPr lang="en-DE" sz="2000" dirty="0"/>
          </a:p>
        </p:txBody>
      </p:sp>
      <p:pic>
        <p:nvPicPr>
          <p:cNvPr id="7" name="Grafik 6">
            <a:extLst>
              <a:ext uri="{FF2B5EF4-FFF2-40B4-BE49-F238E27FC236}">
                <a16:creationId xmlns:a16="http://schemas.microsoft.com/office/drawing/2014/main" id="{95D41C51-0E22-3177-C1CE-99C163CAA8C2}"/>
              </a:ext>
            </a:extLst>
          </p:cNvPr>
          <p:cNvPicPr>
            <a:picLocks noChangeAspect="1"/>
          </p:cNvPicPr>
          <p:nvPr/>
        </p:nvPicPr>
        <p:blipFill>
          <a:blip r:embed="rId2"/>
          <a:stretch>
            <a:fillRect/>
          </a:stretch>
        </p:blipFill>
        <p:spPr>
          <a:xfrm>
            <a:off x="8968903" y="804396"/>
            <a:ext cx="2957649" cy="2729435"/>
          </a:xfrm>
          <a:prstGeom prst="rect">
            <a:avLst/>
          </a:prstGeom>
        </p:spPr>
      </p:pic>
      <p:pic>
        <p:nvPicPr>
          <p:cNvPr id="9" name="Grafik 8">
            <a:extLst>
              <a:ext uri="{FF2B5EF4-FFF2-40B4-BE49-F238E27FC236}">
                <a16:creationId xmlns:a16="http://schemas.microsoft.com/office/drawing/2014/main" id="{4077B8F8-B039-99AD-4ACC-F81A3D100945}"/>
              </a:ext>
            </a:extLst>
          </p:cNvPr>
          <p:cNvPicPr>
            <a:picLocks noChangeAspect="1"/>
          </p:cNvPicPr>
          <p:nvPr/>
        </p:nvPicPr>
        <p:blipFill>
          <a:blip r:embed="rId3"/>
          <a:stretch>
            <a:fillRect/>
          </a:stretch>
        </p:blipFill>
        <p:spPr>
          <a:xfrm>
            <a:off x="9055298" y="3767660"/>
            <a:ext cx="2743201" cy="2653846"/>
          </a:xfrm>
          <a:prstGeom prst="rect">
            <a:avLst/>
          </a:prstGeom>
        </p:spPr>
      </p:pic>
      <p:pic>
        <p:nvPicPr>
          <p:cNvPr id="12" name="Grafik 11">
            <a:extLst>
              <a:ext uri="{FF2B5EF4-FFF2-40B4-BE49-F238E27FC236}">
                <a16:creationId xmlns:a16="http://schemas.microsoft.com/office/drawing/2014/main" id="{741C897F-EAB9-4030-F0E1-3BBCF199BFF7}"/>
              </a:ext>
            </a:extLst>
          </p:cNvPr>
          <p:cNvPicPr>
            <a:picLocks noChangeAspect="1"/>
          </p:cNvPicPr>
          <p:nvPr/>
        </p:nvPicPr>
        <p:blipFill>
          <a:blip r:embed="rId4"/>
          <a:stretch>
            <a:fillRect/>
          </a:stretch>
        </p:blipFill>
        <p:spPr>
          <a:xfrm>
            <a:off x="5580398" y="3767660"/>
            <a:ext cx="2815752" cy="2788236"/>
          </a:xfrm>
          <a:prstGeom prst="rect">
            <a:avLst/>
          </a:prstGeom>
        </p:spPr>
      </p:pic>
      <p:pic>
        <p:nvPicPr>
          <p:cNvPr id="16" name="Grafik 15">
            <a:extLst>
              <a:ext uri="{FF2B5EF4-FFF2-40B4-BE49-F238E27FC236}">
                <a16:creationId xmlns:a16="http://schemas.microsoft.com/office/drawing/2014/main" id="{A0E1C23C-744E-D4D9-1990-CD9D168B1987}"/>
              </a:ext>
            </a:extLst>
          </p:cNvPr>
          <p:cNvPicPr>
            <a:picLocks noChangeAspect="1"/>
          </p:cNvPicPr>
          <p:nvPr/>
        </p:nvPicPr>
        <p:blipFill>
          <a:blip r:embed="rId5"/>
          <a:stretch>
            <a:fillRect/>
          </a:stretch>
        </p:blipFill>
        <p:spPr>
          <a:xfrm>
            <a:off x="5447299" y="759280"/>
            <a:ext cx="2882301" cy="2774551"/>
          </a:xfrm>
          <a:prstGeom prst="rect">
            <a:avLst/>
          </a:prstGeom>
        </p:spPr>
      </p:pic>
    </p:spTree>
    <p:extLst>
      <p:ext uri="{BB962C8B-B14F-4D97-AF65-F5344CB8AC3E}">
        <p14:creationId xmlns:p14="http://schemas.microsoft.com/office/powerpoint/2010/main" val="2087366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0E9073-4D79-7C4C-8551-4129A28281AD}"/>
              </a:ext>
            </a:extLst>
          </p:cNvPr>
          <p:cNvSpPr>
            <a:spLocks noGrp="1"/>
          </p:cNvSpPr>
          <p:nvPr>
            <p:ph type="title"/>
          </p:nvPr>
        </p:nvSpPr>
        <p:spPr/>
        <p:txBody>
          <a:bodyPr>
            <a:normAutofit/>
          </a:bodyPr>
          <a:lstStyle/>
          <a:p>
            <a:r>
              <a:rPr lang="en-GB" sz="3600" dirty="0"/>
              <a:t>Results – Reasoning Errors</a:t>
            </a:r>
            <a:endParaRPr lang="en-DE" sz="3600" dirty="0"/>
          </a:p>
        </p:txBody>
      </p:sp>
      <p:pic>
        <p:nvPicPr>
          <p:cNvPr id="5" name="Inhaltsplatzhalter 4">
            <a:extLst>
              <a:ext uri="{FF2B5EF4-FFF2-40B4-BE49-F238E27FC236}">
                <a16:creationId xmlns:a16="http://schemas.microsoft.com/office/drawing/2014/main" id="{843C240F-17DA-1D07-3B1A-F67835C3CA6A}"/>
              </a:ext>
            </a:extLst>
          </p:cNvPr>
          <p:cNvPicPr>
            <a:picLocks noGrp="1" noChangeAspect="1"/>
          </p:cNvPicPr>
          <p:nvPr>
            <p:ph idx="1"/>
          </p:nvPr>
        </p:nvPicPr>
        <p:blipFill>
          <a:blip r:embed="rId2"/>
          <a:stretch>
            <a:fillRect/>
          </a:stretch>
        </p:blipFill>
        <p:spPr>
          <a:xfrm>
            <a:off x="5555272" y="1771806"/>
            <a:ext cx="6110655" cy="4065807"/>
          </a:xfrm>
        </p:spPr>
      </p:pic>
      <p:sp>
        <p:nvSpPr>
          <p:cNvPr id="3" name="Foliennummernplatzhalter 2">
            <a:extLst>
              <a:ext uri="{FF2B5EF4-FFF2-40B4-BE49-F238E27FC236}">
                <a16:creationId xmlns:a16="http://schemas.microsoft.com/office/drawing/2014/main" id="{6A6A0A83-3567-C5DF-C982-A75FCDC8FB14}"/>
              </a:ext>
            </a:extLst>
          </p:cNvPr>
          <p:cNvSpPr>
            <a:spLocks noGrp="1"/>
          </p:cNvSpPr>
          <p:nvPr>
            <p:ph type="sldNum" sz="quarter" idx="12"/>
          </p:nvPr>
        </p:nvSpPr>
        <p:spPr/>
        <p:txBody>
          <a:bodyPr/>
          <a:lstStyle/>
          <a:p>
            <a:fld id="{6E48C444-49EF-43A8-BA88-4997BAE5929E}" type="slidenum">
              <a:rPr lang="en-DE" smtClean="0"/>
              <a:t>32</a:t>
            </a:fld>
            <a:endParaRPr lang="en-DE"/>
          </a:p>
        </p:txBody>
      </p:sp>
      <p:sp>
        <p:nvSpPr>
          <p:cNvPr id="4" name="Textfeld 3">
            <a:extLst>
              <a:ext uri="{FF2B5EF4-FFF2-40B4-BE49-F238E27FC236}">
                <a16:creationId xmlns:a16="http://schemas.microsoft.com/office/drawing/2014/main" id="{867C1AE5-142A-B18D-0E66-AB6CCF93FFE5}"/>
              </a:ext>
            </a:extLst>
          </p:cNvPr>
          <p:cNvSpPr txBox="1"/>
          <p:nvPr/>
        </p:nvSpPr>
        <p:spPr>
          <a:xfrm>
            <a:off x="894945" y="2373549"/>
            <a:ext cx="4419439" cy="2862322"/>
          </a:xfrm>
          <a:prstGeom prst="rect">
            <a:avLst/>
          </a:prstGeom>
          <a:noFill/>
        </p:spPr>
        <p:txBody>
          <a:bodyPr wrap="square" rtlCol="0">
            <a:spAutoFit/>
          </a:bodyPr>
          <a:lstStyle/>
          <a:p>
            <a:pPr marL="285750" indent="-285750">
              <a:buFont typeface="Arial" panose="020B0604020202020204" pitchFamily="34" charset="0"/>
              <a:buChar char="•"/>
            </a:pPr>
            <a:r>
              <a:rPr lang="en-GB" dirty="0"/>
              <a:t>Manual annotation of 10% of ATC errors</a:t>
            </a:r>
          </a:p>
          <a:p>
            <a:pPr marL="285750" indent="-285750">
              <a:buFont typeface="Arial" panose="020B0604020202020204" pitchFamily="34" charset="0"/>
              <a:buChar char="•"/>
            </a:pPr>
            <a:r>
              <a:rPr lang="en-GB" dirty="0"/>
              <a:t>“Under-Thinking” as primary error type</a:t>
            </a:r>
          </a:p>
          <a:p>
            <a:pPr marL="285750" indent="-285750">
              <a:buFont typeface="Arial" panose="020B0604020202020204" pitchFamily="34" charset="0"/>
              <a:buChar char="•"/>
            </a:pPr>
            <a:r>
              <a:rPr lang="en-GB" dirty="0"/>
              <a:t>Other types more common in smaller scale models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dirty="0"/>
              <a:t>“Under-Thinking”: Models prematurely conclude that no further inference can be made, even when clear clues remain in the context.</a:t>
            </a:r>
            <a:endParaRPr lang="en-DE" dirty="0"/>
          </a:p>
        </p:txBody>
      </p:sp>
    </p:spTree>
    <p:extLst>
      <p:ext uri="{BB962C8B-B14F-4D97-AF65-F5344CB8AC3E}">
        <p14:creationId xmlns:p14="http://schemas.microsoft.com/office/powerpoint/2010/main" val="335444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BC4AB-4749-6C2C-831A-3127224041D7}"/>
              </a:ext>
            </a:extLst>
          </p:cNvPr>
          <p:cNvSpPr>
            <a:spLocks noGrp="1"/>
          </p:cNvSpPr>
          <p:nvPr>
            <p:ph type="title"/>
          </p:nvPr>
        </p:nvSpPr>
        <p:spPr/>
        <p:txBody>
          <a:bodyPr>
            <a:normAutofit/>
          </a:bodyPr>
          <a:lstStyle/>
          <a:p>
            <a:r>
              <a:rPr lang="en-GB" sz="3600" dirty="0"/>
              <a:t>Error examples</a:t>
            </a:r>
            <a:endParaRPr lang="en-DE" sz="3600" dirty="0"/>
          </a:p>
        </p:txBody>
      </p:sp>
      <p:pic>
        <p:nvPicPr>
          <p:cNvPr id="6" name="Inhaltsplatzhalter 5">
            <a:extLst>
              <a:ext uri="{FF2B5EF4-FFF2-40B4-BE49-F238E27FC236}">
                <a16:creationId xmlns:a16="http://schemas.microsoft.com/office/drawing/2014/main" id="{997DC7D1-AF23-CBCF-CDF8-A57519710B0D}"/>
              </a:ext>
            </a:extLst>
          </p:cNvPr>
          <p:cNvPicPr>
            <a:picLocks noGrp="1" noChangeAspect="1"/>
          </p:cNvPicPr>
          <p:nvPr>
            <p:ph idx="1"/>
          </p:nvPr>
        </p:nvPicPr>
        <p:blipFill>
          <a:blip r:embed="rId2"/>
          <a:stretch>
            <a:fillRect/>
          </a:stretch>
        </p:blipFill>
        <p:spPr>
          <a:xfrm>
            <a:off x="1378623" y="1825625"/>
            <a:ext cx="9434754" cy="4351338"/>
          </a:xfrm>
        </p:spPr>
      </p:pic>
      <p:sp>
        <p:nvSpPr>
          <p:cNvPr id="4" name="Foliennummernplatzhalter 3">
            <a:extLst>
              <a:ext uri="{FF2B5EF4-FFF2-40B4-BE49-F238E27FC236}">
                <a16:creationId xmlns:a16="http://schemas.microsoft.com/office/drawing/2014/main" id="{7B63064F-C8C3-F2EC-0328-73EFBB7CB3FA}"/>
              </a:ext>
            </a:extLst>
          </p:cNvPr>
          <p:cNvSpPr>
            <a:spLocks noGrp="1"/>
          </p:cNvSpPr>
          <p:nvPr>
            <p:ph type="sldNum" sz="quarter" idx="12"/>
          </p:nvPr>
        </p:nvSpPr>
        <p:spPr/>
        <p:txBody>
          <a:bodyPr/>
          <a:lstStyle/>
          <a:p>
            <a:fld id="{6E48C444-49EF-43A8-BA88-4997BAE5929E}" type="slidenum">
              <a:rPr lang="en-DE" smtClean="0"/>
              <a:t>33</a:t>
            </a:fld>
            <a:endParaRPr lang="en-DE"/>
          </a:p>
        </p:txBody>
      </p:sp>
    </p:spTree>
    <p:extLst>
      <p:ext uri="{BB962C8B-B14F-4D97-AF65-F5344CB8AC3E}">
        <p14:creationId xmlns:p14="http://schemas.microsoft.com/office/powerpoint/2010/main" val="14791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F43B3D-B347-60F5-D3AA-B7CDA2C53B4E}"/>
              </a:ext>
            </a:extLst>
          </p:cNvPr>
          <p:cNvSpPr>
            <a:spLocks noGrp="1"/>
          </p:cNvSpPr>
          <p:nvPr>
            <p:ph type="title"/>
          </p:nvPr>
        </p:nvSpPr>
        <p:spPr/>
        <p:txBody>
          <a:bodyPr>
            <a:normAutofit/>
          </a:bodyPr>
          <a:lstStyle/>
          <a:p>
            <a:r>
              <a:rPr lang="en-GB" sz="3600" dirty="0" err="1"/>
              <a:t>NeedleBench</a:t>
            </a:r>
            <a:r>
              <a:rPr lang="en-GB" sz="3600" dirty="0"/>
              <a:t> Summary</a:t>
            </a:r>
            <a:endParaRPr lang="en-DE" sz="3600" dirty="0"/>
          </a:p>
        </p:txBody>
      </p:sp>
      <p:sp>
        <p:nvSpPr>
          <p:cNvPr id="3" name="Inhaltsplatzhalter 2">
            <a:extLst>
              <a:ext uri="{FF2B5EF4-FFF2-40B4-BE49-F238E27FC236}">
                <a16:creationId xmlns:a16="http://schemas.microsoft.com/office/drawing/2014/main" id="{80E9DA3A-CBA4-48E4-333D-ECE6F8F822F6}"/>
              </a:ext>
            </a:extLst>
          </p:cNvPr>
          <p:cNvSpPr>
            <a:spLocks noGrp="1"/>
          </p:cNvSpPr>
          <p:nvPr>
            <p:ph idx="1"/>
          </p:nvPr>
        </p:nvSpPr>
        <p:spPr/>
        <p:txBody>
          <a:bodyPr/>
          <a:lstStyle/>
          <a:p>
            <a:pPr marL="0" indent="0">
              <a:buNone/>
            </a:pPr>
            <a:r>
              <a:rPr lang="en-GB" sz="2000" dirty="0"/>
              <a:t>Findings:</a:t>
            </a:r>
          </a:p>
          <a:p>
            <a:r>
              <a:rPr lang="en-GB" sz="1800" dirty="0"/>
              <a:t>Framework for NIHA testing focused on reasoning ability.</a:t>
            </a:r>
          </a:p>
          <a:p>
            <a:r>
              <a:rPr lang="en-GB" sz="1800" dirty="0"/>
              <a:t>Highlights weak points in information-dense, multi-step retrieval and reasoning in long context tasks. </a:t>
            </a:r>
          </a:p>
          <a:p>
            <a:r>
              <a:rPr lang="en-GB" sz="1800" dirty="0"/>
              <a:t>Premature conclusion (“Under-Thinking”) as major weakness of current models.</a:t>
            </a:r>
          </a:p>
          <a:p>
            <a:endParaRPr lang="en-GB" dirty="0"/>
          </a:p>
          <a:p>
            <a:pPr marL="0" indent="0">
              <a:buNone/>
            </a:pPr>
            <a:r>
              <a:rPr lang="en-GB" sz="2000" dirty="0"/>
              <a:t>Limitations:</a:t>
            </a:r>
          </a:p>
          <a:p>
            <a:r>
              <a:rPr lang="en-GB" sz="1800" dirty="0"/>
              <a:t>Tests are still synthetic and may not mirror real world applications.</a:t>
            </a:r>
          </a:p>
          <a:p>
            <a:r>
              <a:rPr lang="en-GB" sz="1800" dirty="0"/>
              <a:t>Heavy focus on Ancestral Trace Challenge</a:t>
            </a:r>
          </a:p>
          <a:p>
            <a:r>
              <a:rPr lang="en-GB" sz="1800" dirty="0"/>
              <a:t>Less Diverse than other Benchmarks </a:t>
            </a:r>
            <a:endParaRPr lang="en-DE" sz="1800" dirty="0"/>
          </a:p>
        </p:txBody>
      </p:sp>
      <p:sp>
        <p:nvSpPr>
          <p:cNvPr id="4" name="Foliennummernplatzhalter 3">
            <a:extLst>
              <a:ext uri="{FF2B5EF4-FFF2-40B4-BE49-F238E27FC236}">
                <a16:creationId xmlns:a16="http://schemas.microsoft.com/office/drawing/2014/main" id="{A41D3DB2-E5FC-031C-D125-DF6A9AA2A47F}"/>
              </a:ext>
            </a:extLst>
          </p:cNvPr>
          <p:cNvSpPr>
            <a:spLocks noGrp="1"/>
          </p:cNvSpPr>
          <p:nvPr>
            <p:ph type="sldNum" sz="quarter" idx="12"/>
          </p:nvPr>
        </p:nvSpPr>
        <p:spPr/>
        <p:txBody>
          <a:bodyPr/>
          <a:lstStyle/>
          <a:p>
            <a:fld id="{6E48C444-49EF-43A8-BA88-4997BAE5929E}" type="slidenum">
              <a:rPr lang="en-DE" smtClean="0"/>
              <a:t>34</a:t>
            </a:fld>
            <a:endParaRPr lang="en-DE"/>
          </a:p>
        </p:txBody>
      </p:sp>
    </p:spTree>
    <p:extLst>
      <p:ext uri="{BB962C8B-B14F-4D97-AF65-F5344CB8AC3E}">
        <p14:creationId xmlns:p14="http://schemas.microsoft.com/office/powerpoint/2010/main" val="4028504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9A673-C339-A703-3E4D-1DCB9255249C}"/>
              </a:ext>
            </a:extLst>
          </p:cNvPr>
          <p:cNvSpPr>
            <a:spLocks noGrp="1"/>
          </p:cNvSpPr>
          <p:nvPr>
            <p:ph type="title"/>
          </p:nvPr>
        </p:nvSpPr>
        <p:spPr/>
        <p:txBody>
          <a:bodyPr/>
          <a:lstStyle/>
          <a:p>
            <a:r>
              <a:rPr lang="en-GB" dirty="0"/>
              <a:t>Images and References</a:t>
            </a:r>
            <a:endParaRPr lang="en-DE" dirty="0"/>
          </a:p>
        </p:txBody>
      </p:sp>
      <p:sp>
        <p:nvSpPr>
          <p:cNvPr id="3" name="Inhaltsplatzhalter 2">
            <a:extLst>
              <a:ext uri="{FF2B5EF4-FFF2-40B4-BE49-F238E27FC236}">
                <a16:creationId xmlns:a16="http://schemas.microsoft.com/office/drawing/2014/main" id="{8543FF03-6DA9-97BB-62AE-59E657B017D1}"/>
              </a:ext>
            </a:extLst>
          </p:cNvPr>
          <p:cNvSpPr>
            <a:spLocks noGrp="1"/>
          </p:cNvSpPr>
          <p:nvPr>
            <p:ph idx="1"/>
          </p:nvPr>
        </p:nvSpPr>
        <p:spPr/>
        <p:txBody>
          <a:bodyPr>
            <a:normAutofit/>
          </a:bodyPr>
          <a:lstStyle/>
          <a:p>
            <a:r>
              <a:rPr lang="en-GB" sz="1800" dirty="0">
                <a:hlinkClick r:id="rId2"/>
              </a:rPr>
              <a:t>Needle in Haystack by </a:t>
            </a:r>
            <a:r>
              <a:rPr lang="en-GB" sz="1800" dirty="0" err="1">
                <a:hlinkClick r:id="rId2"/>
              </a:rPr>
              <a:t>Browserling</a:t>
            </a:r>
            <a:r>
              <a:rPr lang="en-GB" sz="1800" dirty="0">
                <a:hlinkClick r:id="rId2"/>
              </a:rPr>
              <a:t> on </a:t>
            </a:r>
            <a:r>
              <a:rPr lang="en-GB" sz="1800" dirty="0" err="1">
                <a:hlinkClick r:id="rId2"/>
              </a:rPr>
              <a:t>Dribbble</a:t>
            </a:r>
            <a:endParaRPr lang="en-GB" sz="1800" dirty="0"/>
          </a:p>
          <a:p>
            <a:r>
              <a:rPr lang="en-GB" sz="1800" dirty="0">
                <a:hlinkClick r:id="rId3"/>
              </a:rPr>
              <a:t>What is a context window?</a:t>
            </a:r>
            <a:endParaRPr lang="en-GB" sz="1800" dirty="0"/>
          </a:p>
          <a:p>
            <a:r>
              <a:rPr lang="en-GB" sz="1800" dirty="0">
                <a:hlinkClick r:id="rId4"/>
              </a:rPr>
              <a:t>🧠Understanding LLM Context Windows: Tokens, Attention, and Challenges | by Tahir | Medium</a:t>
            </a:r>
            <a:endParaRPr lang="en-GB" sz="1800" dirty="0"/>
          </a:p>
          <a:p>
            <a:r>
              <a:rPr lang="en-GB" sz="1800" dirty="0">
                <a:hlinkClick r:id="rId5"/>
              </a:rPr>
              <a:t>Multi Needle in a Haystack</a:t>
            </a:r>
            <a:endParaRPr lang="en-GB" sz="1800" dirty="0"/>
          </a:p>
          <a:p>
            <a:r>
              <a:rPr lang="en-GB" sz="1800" dirty="0">
                <a:hlinkClick r:id="rId6"/>
              </a:rPr>
              <a:t>RagvsLargeContext.gif (1280×720)</a:t>
            </a:r>
            <a:endParaRPr lang="en-GB" sz="1800" dirty="0"/>
          </a:p>
          <a:p>
            <a:r>
              <a:rPr lang="en-GB" sz="1800" dirty="0">
                <a:hlinkClick r:id="rId7"/>
              </a:rPr>
              <a:t>image-4.png (1000×281)</a:t>
            </a:r>
            <a:endParaRPr lang="en-GB" sz="1800" dirty="0"/>
          </a:p>
          <a:p>
            <a:r>
              <a:rPr lang="en-GB" sz="1800" dirty="0">
                <a:hlinkClick r:id="rId8"/>
              </a:rPr>
              <a:t>Understanding the Impact of Increasing LLM Context Windows - Meibel</a:t>
            </a:r>
            <a:endParaRPr lang="en-DE" sz="1800" dirty="0"/>
          </a:p>
        </p:txBody>
      </p:sp>
      <p:sp>
        <p:nvSpPr>
          <p:cNvPr id="4" name="Foliennummernplatzhalter 3">
            <a:extLst>
              <a:ext uri="{FF2B5EF4-FFF2-40B4-BE49-F238E27FC236}">
                <a16:creationId xmlns:a16="http://schemas.microsoft.com/office/drawing/2014/main" id="{71D425A6-B6FB-6E1F-D5DA-E524DC195850}"/>
              </a:ext>
            </a:extLst>
          </p:cNvPr>
          <p:cNvSpPr>
            <a:spLocks noGrp="1"/>
          </p:cNvSpPr>
          <p:nvPr>
            <p:ph type="sldNum" sz="quarter" idx="12"/>
          </p:nvPr>
        </p:nvSpPr>
        <p:spPr/>
        <p:txBody>
          <a:bodyPr/>
          <a:lstStyle/>
          <a:p>
            <a:fld id="{6E48C444-49EF-43A8-BA88-4997BAE5929E}" type="slidenum">
              <a:rPr lang="en-DE" smtClean="0"/>
              <a:t>35</a:t>
            </a:fld>
            <a:endParaRPr lang="en-DE"/>
          </a:p>
        </p:txBody>
      </p:sp>
    </p:spTree>
    <p:extLst>
      <p:ext uri="{BB962C8B-B14F-4D97-AF65-F5344CB8AC3E}">
        <p14:creationId xmlns:p14="http://schemas.microsoft.com/office/powerpoint/2010/main" val="3998484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35A70F7-513A-C9DB-9847-4B8BD81374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9C781CB-93D1-94EC-25DD-674DF158F31E}"/>
              </a:ext>
            </a:extLst>
          </p:cNvPr>
          <p:cNvSpPr>
            <a:spLocks noGrp="1"/>
          </p:cNvSpPr>
          <p:nvPr>
            <p:ph type="title"/>
          </p:nvPr>
        </p:nvSpPr>
        <p:spPr/>
        <p:txBody>
          <a:bodyPr>
            <a:normAutofit/>
          </a:bodyPr>
          <a:lstStyle/>
          <a:p>
            <a:r>
              <a:rPr lang="en-GB" sz="3600" dirty="0"/>
              <a:t>Error examples</a:t>
            </a:r>
            <a:endParaRPr lang="en-DE" sz="3600" dirty="0"/>
          </a:p>
        </p:txBody>
      </p:sp>
      <p:pic>
        <p:nvPicPr>
          <p:cNvPr id="6" name="Inhaltsplatzhalter 5">
            <a:extLst>
              <a:ext uri="{FF2B5EF4-FFF2-40B4-BE49-F238E27FC236}">
                <a16:creationId xmlns:a16="http://schemas.microsoft.com/office/drawing/2014/main" id="{2AB7A597-5528-DECD-C3ED-CA34A23C9F63}"/>
              </a:ext>
            </a:extLst>
          </p:cNvPr>
          <p:cNvPicPr>
            <a:picLocks noGrp="1" noChangeAspect="1"/>
          </p:cNvPicPr>
          <p:nvPr>
            <p:ph idx="1"/>
          </p:nvPr>
        </p:nvPicPr>
        <p:blipFill>
          <a:blip r:embed="rId2"/>
          <a:stretch>
            <a:fillRect/>
          </a:stretch>
        </p:blipFill>
        <p:spPr>
          <a:xfrm>
            <a:off x="1378623" y="1825625"/>
            <a:ext cx="9434754" cy="4351338"/>
          </a:xfrm>
        </p:spPr>
      </p:pic>
      <p:sp>
        <p:nvSpPr>
          <p:cNvPr id="4" name="Foliennummernplatzhalter 3">
            <a:extLst>
              <a:ext uri="{FF2B5EF4-FFF2-40B4-BE49-F238E27FC236}">
                <a16:creationId xmlns:a16="http://schemas.microsoft.com/office/drawing/2014/main" id="{D69D21C9-2B46-674D-5DA2-626363C1805D}"/>
              </a:ext>
            </a:extLst>
          </p:cNvPr>
          <p:cNvSpPr>
            <a:spLocks noGrp="1"/>
          </p:cNvSpPr>
          <p:nvPr>
            <p:ph type="sldNum" sz="quarter" idx="12"/>
          </p:nvPr>
        </p:nvSpPr>
        <p:spPr/>
        <p:txBody>
          <a:bodyPr/>
          <a:lstStyle/>
          <a:p>
            <a:fld id="{6E48C444-49EF-43A8-BA88-4997BAE5929E}" type="slidenum">
              <a:rPr lang="en-DE" smtClean="0"/>
              <a:t>36</a:t>
            </a:fld>
            <a:endParaRPr lang="en-DE"/>
          </a:p>
        </p:txBody>
      </p:sp>
    </p:spTree>
    <p:extLst>
      <p:ext uri="{BB962C8B-B14F-4D97-AF65-F5344CB8AC3E}">
        <p14:creationId xmlns:p14="http://schemas.microsoft.com/office/powerpoint/2010/main" val="2385270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8793E-AF64-D9CA-6E46-9FB3F67677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E192335-49ED-C70C-73FB-5AC7D1003A43}"/>
              </a:ext>
            </a:extLst>
          </p:cNvPr>
          <p:cNvSpPr>
            <a:spLocks noGrp="1"/>
          </p:cNvSpPr>
          <p:nvPr>
            <p:ph type="title"/>
          </p:nvPr>
        </p:nvSpPr>
        <p:spPr/>
        <p:txBody>
          <a:bodyPr anchor="b">
            <a:normAutofit/>
          </a:bodyPr>
          <a:lstStyle/>
          <a:p>
            <a:r>
              <a:rPr lang="en-GB" sz="3600" dirty="0"/>
              <a:t>Related Work - RULER (Hsieh et al. 2024)</a:t>
            </a:r>
            <a:endParaRPr lang="en-DE" sz="3600" dirty="0"/>
          </a:p>
        </p:txBody>
      </p:sp>
      <p:sp>
        <p:nvSpPr>
          <p:cNvPr id="3" name="Inhaltsplatzhalter 2">
            <a:extLst>
              <a:ext uri="{FF2B5EF4-FFF2-40B4-BE49-F238E27FC236}">
                <a16:creationId xmlns:a16="http://schemas.microsoft.com/office/drawing/2014/main" id="{28447286-A43D-80C3-5E0F-320956E1FB96}"/>
              </a:ext>
            </a:extLst>
          </p:cNvPr>
          <p:cNvSpPr>
            <a:spLocks noGrp="1"/>
          </p:cNvSpPr>
          <p:nvPr>
            <p:ph idx="1"/>
          </p:nvPr>
        </p:nvSpPr>
        <p:spPr>
          <a:xfrm>
            <a:off x="838200" y="1825624"/>
            <a:ext cx="8975756" cy="4738137"/>
          </a:xfrm>
        </p:spPr>
        <p:txBody>
          <a:bodyPr>
            <a:normAutofit/>
          </a:bodyPr>
          <a:lstStyle/>
          <a:p>
            <a:r>
              <a:rPr lang="en-GB" sz="2000" dirty="0"/>
              <a:t>Tasks: </a:t>
            </a:r>
          </a:p>
          <a:p>
            <a:pPr lvl="1">
              <a:buFont typeface="Wingdings" panose="05000000000000000000" pitchFamily="2" charset="2"/>
              <a:buChar char="§"/>
            </a:pPr>
            <a:r>
              <a:rPr lang="en-GB" sz="2000" dirty="0"/>
              <a:t>Single NIAH: Vanilla NIAH</a:t>
            </a:r>
          </a:p>
          <a:p>
            <a:pPr lvl="1">
              <a:buFont typeface="Wingdings" panose="05000000000000000000" pitchFamily="2" charset="2"/>
              <a:buChar char="§"/>
            </a:pPr>
            <a:r>
              <a:rPr lang="en-GB" sz="2000" dirty="0"/>
              <a:t>Multi-key NIAH: Distractor Needles</a:t>
            </a:r>
          </a:p>
          <a:p>
            <a:pPr lvl="1">
              <a:buFont typeface="Wingdings" panose="05000000000000000000" pitchFamily="2" charset="2"/>
              <a:buChar char="§"/>
            </a:pPr>
            <a:r>
              <a:rPr lang="en-GB" sz="2000" dirty="0"/>
              <a:t>Common / Frequent word Extraction</a:t>
            </a:r>
          </a:p>
          <a:p>
            <a:pPr lvl="1">
              <a:buFont typeface="Wingdings" panose="05000000000000000000" pitchFamily="2" charset="2"/>
              <a:buChar char="§"/>
            </a:pPr>
            <a:r>
              <a:rPr lang="en-GB" sz="2000" dirty="0"/>
              <a:t>Variable Tracing:</a:t>
            </a:r>
          </a:p>
          <a:p>
            <a:pPr lvl="2">
              <a:buFont typeface="Wingdings" panose="05000000000000000000" pitchFamily="2" charset="2"/>
              <a:buChar char="§"/>
            </a:pPr>
            <a:r>
              <a:rPr lang="en-GB" dirty="0"/>
              <a:t>Linear chain of variable name bindings</a:t>
            </a:r>
          </a:p>
          <a:p>
            <a:pPr marL="914400" lvl="2" indent="0">
              <a:buNone/>
            </a:pPr>
            <a:endParaRPr lang="en-GB" sz="1900" dirty="0"/>
          </a:p>
          <a:p>
            <a:r>
              <a:rPr lang="en-GB" sz="2000" dirty="0"/>
              <a:t>Score is computed by averaging accuracy of 13 tasks in RULER.</a:t>
            </a:r>
            <a:endParaRPr lang="en-DE" sz="2000" dirty="0"/>
          </a:p>
        </p:txBody>
      </p:sp>
      <p:sp>
        <p:nvSpPr>
          <p:cNvPr id="4" name="Foliennummernplatzhalter 3">
            <a:extLst>
              <a:ext uri="{FF2B5EF4-FFF2-40B4-BE49-F238E27FC236}">
                <a16:creationId xmlns:a16="http://schemas.microsoft.com/office/drawing/2014/main" id="{0A3C5EFF-ADC8-1947-1ED9-DD48BA51CE6B}"/>
              </a:ext>
            </a:extLst>
          </p:cNvPr>
          <p:cNvSpPr>
            <a:spLocks noGrp="1"/>
          </p:cNvSpPr>
          <p:nvPr>
            <p:ph type="sldNum" sz="quarter" idx="12"/>
          </p:nvPr>
        </p:nvSpPr>
        <p:spPr/>
        <p:txBody>
          <a:bodyPr/>
          <a:lstStyle/>
          <a:p>
            <a:fld id="{6E48C444-49EF-43A8-BA88-4997BAE5929E}" type="slidenum">
              <a:rPr lang="en-DE" smtClean="0"/>
              <a:t>37</a:t>
            </a:fld>
            <a:endParaRPr lang="en-DE"/>
          </a:p>
        </p:txBody>
      </p:sp>
    </p:spTree>
    <p:extLst>
      <p:ext uri="{BB962C8B-B14F-4D97-AF65-F5344CB8AC3E}">
        <p14:creationId xmlns:p14="http://schemas.microsoft.com/office/powerpoint/2010/main" val="3364111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3EF59A-A95E-DFC5-E036-1C6EE37D4D1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0DC96B-88EA-E88F-210D-1A30ABCF6AD3}"/>
              </a:ext>
            </a:extLst>
          </p:cNvPr>
          <p:cNvSpPr>
            <a:spLocks noGrp="1"/>
          </p:cNvSpPr>
          <p:nvPr>
            <p:ph type="title"/>
          </p:nvPr>
        </p:nvSpPr>
        <p:spPr/>
        <p:txBody>
          <a:bodyPr anchor="b">
            <a:normAutofit/>
          </a:bodyPr>
          <a:lstStyle/>
          <a:p>
            <a:r>
              <a:rPr lang="en-GB" sz="3600" dirty="0"/>
              <a:t>Evaluating long context retrieval</a:t>
            </a:r>
            <a:endParaRPr lang="en-DE" sz="3600" dirty="0"/>
          </a:p>
        </p:txBody>
      </p:sp>
      <p:sp>
        <p:nvSpPr>
          <p:cNvPr id="3" name="Inhaltsplatzhalter 2">
            <a:extLst>
              <a:ext uri="{FF2B5EF4-FFF2-40B4-BE49-F238E27FC236}">
                <a16:creationId xmlns:a16="http://schemas.microsoft.com/office/drawing/2014/main" id="{91FB0D00-CD2E-7601-ACD1-90C6DE66DF57}"/>
              </a:ext>
            </a:extLst>
          </p:cNvPr>
          <p:cNvSpPr>
            <a:spLocks noGrp="1"/>
          </p:cNvSpPr>
          <p:nvPr>
            <p:ph idx="1"/>
          </p:nvPr>
        </p:nvSpPr>
        <p:spPr>
          <a:xfrm>
            <a:off x="838200" y="1825625"/>
            <a:ext cx="5359400" cy="2923796"/>
          </a:xfrm>
        </p:spPr>
        <p:txBody>
          <a:bodyPr>
            <a:normAutofit/>
          </a:bodyPr>
          <a:lstStyle/>
          <a:p>
            <a:endParaRPr lang="en-GB" sz="1800" dirty="0"/>
          </a:p>
          <a:p>
            <a:endParaRPr lang="en-GB" sz="1800" dirty="0"/>
          </a:p>
          <a:p>
            <a:endParaRPr lang="en-GB" sz="1800" dirty="0"/>
          </a:p>
          <a:p>
            <a:endParaRPr lang="en-GB" sz="1800" dirty="0"/>
          </a:p>
          <a:p>
            <a:endParaRPr lang="en-DE" sz="1800" dirty="0"/>
          </a:p>
        </p:txBody>
      </p:sp>
      <p:pic>
        <p:nvPicPr>
          <p:cNvPr id="5" name="Grafik 4">
            <a:extLst>
              <a:ext uri="{FF2B5EF4-FFF2-40B4-BE49-F238E27FC236}">
                <a16:creationId xmlns:a16="http://schemas.microsoft.com/office/drawing/2014/main" id="{69728C6A-E0F6-819C-00AA-19E81CCEF5F5}"/>
              </a:ext>
            </a:extLst>
          </p:cNvPr>
          <p:cNvPicPr>
            <a:picLocks noChangeAspect="1"/>
          </p:cNvPicPr>
          <p:nvPr/>
        </p:nvPicPr>
        <p:blipFill>
          <a:blip r:embed="rId2"/>
          <a:stretch>
            <a:fillRect/>
          </a:stretch>
        </p:blipFill>
        <p:spPr>
          <a:xfrm>
            <a:off x="7111982" y="1825625"/>
            <a:ext cx="4415561" cy="3882788"/>
          </a:xfrm>
          <a:prstGeom prst="rect">
            <a:avLst/>
          </a:prstGeom>
        </p:spPr>
      </p:pic>
      <p:sp>
        <p:nvSpPr>
          <p:cNvPr id="6" name="Textfeld 5">
            <a:extLst>
              <a:ext uri="{FF2B5EF4-FFF2-40B4-BE49-F238E27FC236}">
                <a16:creationId xmlns:a16="http://schemas.microsoft.com/office/drawing/2014/main" id="{8AC48FE1-2E93-5617-6BFD-884408F052A4}"/>
              </a:ext>
            </a:extLst>
          </p:cNvPr>
          <p:cNvSpPr txBox="1"/>
          <p:nvPr/>
        </p:nvSpPr>
        <p:spPr>
          <a:xfrm>
            <a:off x="616690" y="5708413"/>
            <a:ext cx="6182589" cy="707886"/>
          </a:xfrm>
          <a:prstGeom prst="rect">
            <a:avLst/>
          </a:prstGeom>
          <a:noFill/>
        </p:spPr>
        <p:txBody>
          <a:bodyPr wrap="square" rtlCol="0">
            <a:spAutoFit/>
          </a:bodyPr>
          <a:lstStyle/>
          <a:p>
            <a:r>
              <a:rPr lang="en-GB" sz="2000" b="1" dirty="0"/>
              <a:t>Question: How do we evaluate long context LLMs?</a:t>
            </a:r>
          </a:p>
          <a:p>
            <a:r>
              <a:rPr lang="en-GB" sz="2000" b="1" dirty="0"/>
              <a:t>Answer: We search for the needle in the Haystack!</a:t>
            </a:r>
            <a:endParaRPr lang="en-DE" sz="2000" b="1" dirty="0"/>
          </a:p>
        </p:txBody>
      </p:sp>
      <p:pic>
        <p:nvPicPr>
          <p:cNvPr id="4" name="Grafik 3">
            <a:extLst>
              <a:ext uri="{FF2B5EF4-FFF2-40B4-BE49-F238E27FC236}">
                <a16:creationId xmlns:a16="http://schemas.microsoft.com/office/drawing/2014/main" id="{67FA50E9-4F8C-6969-B75C-4E3BBA191446}"/>
              </a:ext>
            </a:extLst>
          </p:cNvPr>
          <p:cNvPicPr>
            <a:picLocks noChangeAspect="1"/>
          </p:cNvPicPr>
          <p:nvPr/>
        </p:nvPicPr>
        <p:blipFill>
          <a:blip r:embed="rId3"/>
          <a:stretch>
            <a:fillRect/>
          </a:stretch>
        </p:blipFill>
        <p:spPr>
          <a:xfrm>
            <a:off x="664457" y="1768475"/>
            <a:ext cx="5706886" cy="3650648"/>
          </a:xfrm>
          <a:prstGeom prst="rect">
            <a:avLst/>
          </a:prstGeom>
        </p:spPr>
      </p:pic>
      <p:sp>
        <p:nvSpPr>
          <p:cNvPr id="7" name="Foliennummernplatzhalter 6">
            <a:extLst>
              <a:ext uri="{FF2B5EF4-FFF2-40B4-BE49-F238E27FC236}">
                <a16:creationId xmlns:a16="http://schemas.microsoft.com/office/drawing/2014/main" id="{D1BAAE8A-9AEC-3F8E-F427-DF63B129C247}"/>
              </a:ext>
            </a:extLst>
          </p:cNvPr>
          <p:cNvSpPr>
            <a:spLocks noGrp="1"/>
          </p:cNvSpPr>
          <p:nvPr>
            <p:ph type="sldNum" sz="quarter" idx="12"/>
          </p:nvPr>
        </p:nvSpPr>
        <p:spPr/>
        <p:txBody>
          <a:bodyPr/>
          <a:lstStyle/>
          <a:p>
            <a:fld id="{6E48C444-49EF-43A8-BA88-4997BAE5929E}" type="slidenum">
              <a:rPr lang="en-DE" smtClean="0"/>
              <a:t>38</a:t>
            </a:fld>
            <a:endParaRPr lang="en-DE"/>
          </a:p>
        </p:txBody>
      </p:sp>
    </p:spTree>
    <p:extLst>
      <p:ext uri="{BB962C8B-B14F-4D97-AF65-F5344CB8AC3E}">
        <p14:creationId xmlns:p14="http://schemas.microsoft.com/office/powerpoint/2010/main" val="84511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0891FD-9583-7DFD-98FD-72D0D68B2C4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4F7CF9-6FA4-26E0-1590-CC353A583EAE}"/>
              </a:ext>
            </a:extLst>
          </p:cNvPr>
          <p:cNvSpPr>
            <a:spLocks noGrp="1"/>
          </p:cNvSpPr>
          <p:nvPr>
            <p:ph type="title"/>
          </p:nvPr>
        </p:nvSpPr>
        <p:spPr/>
        <p:txBody>
          <a:bodyPr>
            <a:normAutofit/>
          </a:bodyPr>
          <a:lstStyle/>
          <a:p>
            <a:r>
              <a:rPr lang="en-GB" sz="3600" dirty="0"/>
              <a:t>Model Scale, Needle Count and Language in M-RS</a:t>
            </a:r>
            <a:endParaRPr lang="en-DE" sz="3600" dirty="0"/>
          </a:p>
        </p:txBody>
      </p:sp>
      <p:sp>
        <p:nvSpPr>
          <p:cNvPr id="3" name="Foliennummernplatzhalter 2">
            <a:extLst>
              <a:ext uri="{FF2B5EF4-FFF2-40B4-BE49-F238E27FC236}">
                <a16:creationId xmlns:a16="http://schemas.microsoft.com/office/drawing/2014/main" id="{EA71CEB6-7CBB-376D-C8DF-4CB94BD4788F}"/>
              </a:ext>
            </a:extLst>
          </p:cNvPr>
          <p:cNvSpPr>
            <a:spLocks noGrp="1"/>
          </p:cNvSpPr>
          <p:nvPr>
            <p:ph type="sldNum" sz="quarter" idx="12"/>
          </p:nvPr>
        </p:nvSpPr>
        <p:spPr/>
        <p:txBody>
          <a:bodyPr/>
          <a:lstStyle/>
          <a:p>
            <a:fld id="{6E48C444-49EF-43A8-BA88-4997BAE5929E}" type="slidenum">
              <a:rPr lang="en-DE" smtClean="0"/>
              <a:t>39</a:t>
            </a:fld>
            <a:endParaRPr lang="en-DE"/>
          </a:p>
        </p:txBody>
      </p:sp>
      <p:sp>
        <p:nvSpPr>
          <p:cNvPr id="5" name="Inhaltsplatzhalter 4">
            <a:extLst>
              <a:ext uri="{FF2B5EF4-FFF2-40B4-BE49-F238E27FC236}">
                <a16:creationId xmlns:a16="http://schemas.microsoft.com/office/drawing/2014/main" id="{A9A6B681-A39A-00A5-E00D-873F68696A4C}"/>
              </a:ext>
            </a:extLst>
          </p:cNvPr>
          <p:cNvSpPr>
            <a:spLocks noGrp="1"/>
          </p:cNvSpPr>
          <p:nvPr>
            <p:ph idx="1"/>
          </p:nvPr>
        </p:nvSpPr>
        <p:spPr>
          <a:xfrm>
            <a:off x="838200" y="1768475"/>
            <a:ext cx="4025900" cy="4351338"/>
          </a:xfrm>
        </p:spPr>
        <p:txBody>
          <a:bodyPr>
            <a:normAutofit/>
          </a:bodyPr>
          <a:lstStyle/>
          <a:p>
            <a:r>
              <a:rPr lang="en-GB" sz="1800" dirty="0"/>
              <a:t>General positive correlation between model size and reasoning ability in M-RS</a:t>
            </a:r>
          </a:p>
          <a:p>
            <a:r>
              <a:rPr lang="en-GB" sz="1800" dirty="0"/>
              <a:t>Not universally applicable: LLaMA-3.1 only marginally improves from 8 to 70B</a:t>
            </a:r>
          </a:p>
          <a:p>
            <a:r>
              <a:rPr lang="en-GB" sz="1800" dirty="0"/>
              <a:t>Some small models overperform, suggesting model architecture to be a factor: </a:t>
            </a:r>
            <a:r>
              <a:rPr lang="en-GB" sz="1800" dirty="0" err="1"/>
              <a:t>IntermLM</a:t>
            </a:r>
            <a:endParaRPr lang="en-GB" sz="1800" dirty="0"/>
          </a:p>
          <a:p>
            <a:r>
              <a:rPr lang="en-GB" sz="1800" dirty="0"/>
              <a:t>Performance degrades with increased needle count </a:t>
            </a:r>
          </a:p>
          <a:p>
            <a:r>
              <a:rPr lang="en-GB" sz="1800" dirty="0"/>
              <a:t>Generally: English language performance trumps Chinese. Outlier: Qwen-2.5 27B</a:t>
            </a:r>
          </a:p>
          <a:p>
            <a:endParaRPr lang="en-DE" sz="1800" dirty="0"/>
          </a:p>
        </p:txBody>
      </p:sp>
      <p:pic>
        <p:nvPicPr>
          <p:cNvPr id="8" name="Grafik 7">
            <a:extLst>
              <a:ext uri="{FF2B5EF4-FFF2-40B4-BE49-F238E27FC236}">
                <a16:creationId xmlns:a16="http://schemas.microsoft.com/office/drawing/2014/main" id="{6EF6171D-BAD3-C833-B784-2BFFF0F0D1E8}"/>
              </a:ext>
            </a:extLst>
          </p:cNvPr>
          <p:cNvPicPr>
            <a:picLocks noChangeAspect="1"/>
          </p:cNvPicPr>
          <p:nvPr/>
        </p:nvPicPr>
        <p:blipFill>
          <a:blip r:embed="rId2"/>
          <a:stretch>
            <a:fillRect/>
          </a:stretch>
        </p:blipFill>
        <p:spPr>
          <a:xfrm>
            <a:off x="5759139" y="1690688"/>
            <a:ext cx="2688877" cy="2037614"/>
          </a:xfrm>
          <a:prstGeom prst="rect">
            <a:avLst/>
          </a:prstGeom>
        </p:spPr>
      </p:pic>
      <p:pic>
        <p:nvPicPr>
          <p:cNvPr id="11" name="Grafik 10">
            <a:extLst>
              <a:ext uri="{FF2B5EF4-FFF2-40B4-BE49-F238E27FC236}">
                <a16:creationId xmlns:a16="http://schemas.microsoft.com/office/drawing/2014/main" id="{1CFCD482-0323-12D4-0F17-89174846DDEB}"/>
              </a:ext>
            </a:extLst>
          </p:cNvPr>
          <p:cNvPicPr>
            <a:picLocks noChangeAspect="1"/>
          </p:cNvPicPr>
          <p:nvPr/>
        </p:nvPicPr>
        <p:blipFill>
          <a:blip r:embed="rId3"/>
          <a:stretch>
            <a:fillRect/>
          </a:stretch>
        </p:blipFill>
        <p:spPr>
          <a:xfrm>
            <a:off x="8930123" y="1768475"/>
            <a:ext cx="2743200" cy="1935622"/>
          </a:xfrm>
          <a:prstGeom prst="rect">
            <a:avLst/>
          </a:prstGeom>
        </p:spPr>
      </p:pic>
      <p:pic>
        <p:nvPicPr>
          <p:cNvPr id="13" name="Grafik 12">
            <a:extLst>
              <a:ext uri="{FF2B5EF4-FFF2-40B4-BE49-F238E27FC236}">
                <a16:creationId xmlns:a16="http://schemas.microsoft.com/office/drawing/2014/main" id="{3D4C64C1-FDE6-3766-6071-FC5A22A94938}"/>
              </a:ext>
            </a:extLst>
          </p:cNvPr>
          <p:cNvPicPr>
            <a:picLocks noChangeAspect="1"/>
          </p:cNvPicPr>
          <p:nvPr/>
        </p:nvPicPr>
        <p:blipFill>
          <a:blip r:embed="rId4"/>
          <a:stretch>
            <a:fillRect/>
          </a:stretch>
        </p:blipFill>
        <p:spPr>
          <a:xfrm>
            <a:off x="6435066" y="3944144"/>
            <a:ext cx="4025900" cy="2686091"/>
          </a:xfrm>
          <a:prstGeom prst="rect">
            <a:avLst/>
          </a:prstGeom>
        </p:spPr>
      </p:pic>
    </p:spTree>
    <p:extLst>
      <p:ext uri="{BB962C8B-B14F-4D97-AF65-F5344CB8AC3E}">
        <p14:creationId xmlns:p14="http://schemas.microsoft.com/office/powerpoint/2010/main" val="184740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268A2A-2D7E-F77A-E5F4-6D85735BC732}"/>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E5E2346-B333-A753-8E96-204565638D1E}"/>
              </a:ext>
            </a:extLst>
          </p:cNvPr>
          <p:cNvSpPr>
            <a:spLocks noGrp="1"/>
          </p:cNvSpPr>
          <p:nvPr>
            <p:ph type="title"/>
          </p:nvPr>
        </p:nvSpPr>
        <p:spPr>
          <a:xfrm>
            <a:off x="612648" y="603504"/>
            <a:ext cx="5862396" cy="1527048"/>
          </a:xfrm>
        </p:spPr>
        <p:txBody>
          <a:bodyPr anchor="b">
            <a:normAutofit/>
          </a:bodyPr>
          <a:lstStyle/>
          <a:p>
            <a:r>
              <a:rPr lang="en-GB" sz="3600" dirty="0"/>
              <a:t>Background – </a:t>
            </a:r>
            <a:br>
              <a:rPr lang="en-GB" sz="3600" dirty="0"/>
            </a:br>
            <a:r>
              <a:rPr lang="en-GB" sz="3600" dirty="0"/>
              <a:t>What is a context window?</a:t>
            </a:r>
            <a:endParaRPr lang="en-DE" sz="3600" dirty="0"/>
          </a:p>
        </p:txBody>
      </p:sp>
      <p:sp>
        <p:nvSpPr>
          <p:cNvPr id="3" name="Inhaltsplatzhalter 2">
            <a:extLst>
              <a:ext uri="{FF2B5EF4-FFF2-40B4-BE49-F238E27FC236}">
                <a16:creationId xmlns:a16="http://schemas.microsoft.com/office/drawing/2014/main" id="{BDBE6ACD-3309-F637-3D78-81A4762F33BB}"/>
              </a:ext>
            </a:extLst>
          </p:cNvPr>
          <p:cNvSpPr>
            <a:spLocks noGrp="1"/>
          </p:cNvSpPr>
          <p:nvPr>
            <p:ph idx="1"/>
          </p:nvPr>
        </p:nvSpPr>
        <p:spPr>
          <a:xfrm>
            <a:off x="612649" y="2212848"/>
            <a:ext cx="5483352" cy="4096512"/>
          </a:xfrm>
        </p:spPr>
        <p:txBody>
          <a:bodyPr>
            <a:normAutofit/>
          </a:bodyPr>
          <a:lstStyle/>
          <a:p>
            <a:r>
              <a:rPr lang="en-GB" sz="1800" dirty="0"/>
              <a:t>Working memory or RAM of models with transformer architecture</a:t>
            </a:r>
          </a:p>
          <a:p>
            <a:endParaRPr lang="en-GB" sz="1800" dirty="0"/>
          </a:p>
          <a:p>
            <a:r>
              <a:rPr lang="en-GB" sz="1800" dirty="0"/>
              <a:t>Contains the prompt, system prompt, conversation history and any additional documents relevant for the task at hand</a:t>
            </a:r>
          </a:p>
          <a:p>
            <a:endParaRPr lang="en-GB" sz="1800" dirty="0"/>
          </a:p>
          <a:p>
            <a:r>
              <a:rPr lang="en-GB" sz="1800" dirty="0"/>
              <a:t>We often use pre-selection techniques like RAG to maximize the relevant tokens in the context window</a:t>
            </a:r>
            <a:endParaRPr lang="en-DE" sz="1800" dirty="0"/>
          </a:p>
        </p:txBody>
      </p:sp>
      <p:pic>
        <p:nvPicPr>
          <p:cNvPr id="5" name="Grafik 4">
            <a:extLst>
              <a:ext uri="{FF2B5EF4-FFF2-40B4-BE49-F238E27FC236}">
                <a16:creationId xmlns:a16="http://schemas.microsoft.com/office/drawing/2014/main" id="{185AB0AF-B36F-EF5B-0F81-E73133DC3B0F}"/>
              </a:ext>
            </a:extLst>
          </p:cNvPr>
          <p:cNvPicPr>
            <a:picLocks noChangeAspect="1"/>
          </p:cNvPicPr>
          <p:nvPr/>
        </p:nvPicPr>
        <p:blipFill>
          <a:blip r:embed="rId3"/>
          <a:stretch>
            <a:fillRect/>
          </a:stretch>
        </p:blipFill>
        <p:spPr>
          <a:xfrm>
            <a:off x="6551244" y="2487592"/>
            <a:ext cx="4818643" cy="1882816"/>
          </a:xfrm>
          <a:prstGeom prst="rect">
            <a:avLst/>
          </a:prstGeom>
        </p:spPr>
      </p:pic>
      <p:sp>
        <p:nvSpPr>
          <p:cNvPr id="7" name="Foliennummernplatzhalter 6">
            <a:extLst>
              <a:ext uri="{FF2B5EF4-FFF2-40B4-BE49-F238E27FC236}">
                <a16:creationId xmlns:a16="http://schemas.microsoft.com/office/drawing/2014/main" id="{02EA30FC-996C-C6A3-E680-BFF921E317AA}"/>
              </a:ext>
            </a:extLst>
          </p:cNvPr>
          <p:cNvSpPr>
            <a:spLocks noGrp="1"/>
          </p:cNvSpPr>
          <p:nvPr>
            <p:ph type="sldNum" sz="quarter" idx="12"/>
          </p:nvPr>
        </p:nvSpPr>
        <p:spPr/>
        <p:txBody>
          <a:bodyPr/>
          <a:lstStyle/>
          <a:p>
            <a:fld id="{6E48C444-49EF-43A8-BA88-4997BAE5929E}" type="slidenum">
              <a:rPr lang="en-DE" smtClean="0"/>
              <a:t>4</a:t>
            </a:fld>
            <a:endParaRPr lang="en-DE"/>
          </a:p>
        </p:txBody>
      </p:sp>
    </p:spTree>
    <p:extLst>
      <p:ext uri="{BB962C8B-B14F-4D97-AF65-F5344CB8AC3E}">
        <p14:creationId xmlns:p14="http://schemas.microsoft.com/office/powerpoint/2010/main" val="2539234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26AB3-02AC-DF98-002D-548655C3DB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AF7CF5-9D33-17FC-C8B1-E4DECF3DBB2F}"/>
              </a:ext>
            </a:extLst>
          </p:cNvPr>
          <p:cNvSpPr>
            <a:spLocks noGrp="1"/>
          </p:cNvSpPr>
          <p:nvPr>
            <p:ph type="title"/>
          </p:nvPr>
        </p:nvSpPr>
        <p:spPr/>
        <p:txBody>
          <a:bodyPr>
            <a:normAutofit/>
          </a:bodyPr>
          <a:lstStyle/>
          <a:p>
            <a:r>
              <a:rPr lang="en-GB" sz="3600" dirty="0"/>
              <a:t>Performance – Generation and Needle Count </a:t>
            </a:r>
            <a:endParaRPr lang="en-DE" sz="3600" dirty="0"/>
          </a:p>
        </p:txBody>
      </p:sp>
      <p:pic>
        <p:nvPicPr>
          <p:cNvPr id="9" name="Inhaltsplatzhalter 8">
            <a:extLst>
              <a:ext uri="{FF2B5EF4-FFF2-40B4-BE49-F238E27FC236}">
                <a16:creationId xmlns:a16="http://schemas.microsoft.com/office/drawing/2014/main" id="{A33A9B05-1B40-1ACD-9C19-3E1933E930C9}"/>
              </a:ext>
            </a:extLst>
          </p:cNvPr>
          <p:cNvPicPr>
            <a:picLocks noGrp="1" noChangeAspect="1"/>
          </p:cNvPicPr>
          <p:nvPr>
            <p:ph idx="1"/>
          </p:nvPr>
        </p:nvPicPr>
        <p:blipFill>
          <a:blip r:embed="rId2"/>
          <a:stretch>
            <a:fillRect/>
          </a:stretch>
        </p:blipFill>
        <p:spPr>
          <a:xfrm>
            <a:off x="920086" y="4012707"/>
            <a:ext cx="10073186" cy="2309210"/>
          </a:xfrm>
        </p:spPr>
      </p:pic>
      <p:pic>
        <p:nvPicPr>
          <p:cNvPr id="7" name="Grafik 6">
            <a:extLst>
              <a:ext uri="{FF2B5EF4-FFF2-40B4-BE49-F238E27FC236}">
                <a16:creationId xmlns:a16="http://schemas.microsoft.com/office/drawing/2014/main" id="{197C87A6-06B3-10C9-C20F-E5BC65B5DA59}"/>
              </a:ext>
            </a:extLst>
          </p:cNvPr>
          <p:cNvPicPr>
            <a:picLocks noChangeAspect="1"/>
          </p:cNvPicPr>
          <p:nvPr/>
        </p:nvPicPr>
        <p:blipFill>
          <a:blip r:embed="rId3"/>
          <a:stretch>
            <a:fillRect/>
          </a:stretch>
        </p:blipFill>
        <p:spPr>
          <a:xfrm>
            <a:off x="1448938" y="1690688"/>
            <a:ext cx="9015482" cy="2459390"/>
          </a:xfrm>
          <a:prstGeom prst="rect">
            <a:avLst/>
          </a:prstGeom>
        </p:spPr>
      </p:pic>
      <p:sp>
        <p:nvSpPr>
          <p:cNvPr id="3" name="Foliennummernplatzhalter 2">
            <a:extLst>
              <a:ext uri="{FF2B5EF4-FFF2-40B4-BE49-F238E27FC236}">
                <a16:creationId xmlns:a16="http://schemas.microsoft.com/office/drawing/2014/main" id="{D42FADB1-0692-3348-7E5B-9C1839045F33}"/>
              </a:ext>
            </a:extLst>
          </p:cNvPr>
          <p:cNvSpPr>
            <a:spLocks noGrp="1"/>
          </p:cNvSpPr>
          <p:nvPr>
            <p:ph type="sldNum" sz="quarter" idx="12"/>
          </p:nvPr>
        </p:nvSpPr>
        <p:spPr/>
        <p:txBody>
          <a:bodyPr/>
          <a:lstStyle/>
          <a:p>
            <a:fld id="{6E48C444-49EF-43A8-BA88-4997BAE5929E}" type="slidenum">
              <a:rPr lang="en-DE" smtClean="0"/>
              <a:t>40</a:t>
            </a:fld>
            <a:endParaRPr lang="en-DE"/>
          </a:p>
        </p:txBody>
      </p:sp>
    </p:spTree>
    <p:extLst>
      <p:ext uri="{BB962C8B-B14F-4D97-AF65-F5344CB8AC3E}">
        <p14:creationId xmlns:p14="http://schemas.microsoft.com/office/powerpoint/2010/main" val="382898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C1D6ED-2015-879F-7251-718D2C250C8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FCA43F-D083-75FF-EA7B-7CB338AD2079}"/>
              </a:ext>
            </a:extLst>
          </p:cNvPr>
          <p:cNvSpPr>
            <a:spLocks noGrp="1"/>
          </p:cNvSpPr>
          <p:nvPr>
            <p:ph type="title"/>
          </p:nvPr>
        </p:nvSpPr>
        <p:spPr>
          <a:xfrm>
            <a:off x="673100" y="897428"/>
            <a:ext cx="10515600" cy="1325563"/>
          </a:xfrm>
        </p:spPr>
        <p:txBody>
          <a:bodyPr anchor="b"/>
          <a:lstStyle/>
          <a:p>
            <a:r>
              <a:rPr lang="en-GB" sz="3600" dirty="0"/>
              <a:t>Motivation – </a:t>
            </a:r>
            <a:br>
              <a:rPr lang="en-GB" sz="3600" dirty="0"/>
            </a:br>
            <a:r>
              <a:rPr lang="en-GB" sz="3600" dirty="0"/>
              <a:t>Why long context retrieval?</a:t>
            </a:r>
            <a:r>
              <a:rPr lang="en-GB" dirty="0"/>
              <a:t>	 </a:t>
            </a:r>
            <a:endParaRPr lang="en-DE" dirty="0"/>
          </a:p>
        </p:txBody>
      </p:sp>
      <p:sp>
        <p:nvSpPr>
          <p:cNvPr id="3" name="Inhaltsplatzhalter 2">
            <a:extLst>
              <a:ext uri="{FF2B5EF4-FFF2-40B4-BE49-F238E27FC236}">
                <a16:creationId xmlns:a16="http://schemas.microsoft.com/office/drawing/2014/main" id="{5617308B-3792-7D0B-F371-DB46B60C023E}"/>
              </a:ext>
            </a:extLst>
          </p:cNvPr>
          <p:cNvSpPr>
            <a:spLocks noGrp="1"/>
          </p:cNvSpPr>
          <p:nvPr>
            <p:ph idx="1"/>
          </p:nvPr>
        </p:nvSpPr>
        <p:spPr>
          <a:xfrm>
            <a:off x="673100" y="2314575"/>
            <a:ext cx="5257800" cy="4351338"/>
          </a:xfrm>
        </p:spPr>
        <p:txBody>
          <a:bodyPr>
            <a:normAutofit/>
          </a:bodyPr>
          <a:lstStyle/>
          <a:p>
            <a:r>
              <a:rPr lang="en-GB" sz="1800" dirty="0"/>
              <a:t>Longer prompts and outputs</a:t>
            </a:r>
          </a:p>
          <a:p>
            <a:endParaRPr lang="en-GB" sz="1800" dirty="0"/>
          </a:p>
          <a:p>
            <a:r>
              <a:rPr lang="en-GB" sz="1800" dirty="0"/>
              <a:t>RAG: More content can be included</a:t>
            </a:r>
          </a:p>
          <a:p>
            <a:endParaRPr lang="en-GB" sz="1800" dirty="0"/>
          </a:p>
          <a:p>
            <a:r>
              <a:rPr lang="en-GB" sz="1800" dirty="0"/>
              <a:t>Conversational Applications: Conversations can be longer before the model ‘forgets’ previous exchanges</a:t>
            </a:r>
          </a:p>
          <a:p>
            <a:endParaRPr lang="en-GB" sz="1800" dirty="0"/>
          </a:p>
          <a:p>
            <a:r>
              <a:rPr lang="en-GB" sz="1800" dirty="0"/>
              <a:t>Potentially replace RAG with ultra long context models: Cache Augmented Generation (CAG)</a:t>
            </a:r>
            <a:endParaRPr lang="en-GB" dirty="0"/>
          </a:p>
        </p:txBody>
      </p:sp>
      <p:pic>
        <p:nvPicPr>
          <p:cNvPr id="5" name="Grafik 4">
            <a:extLst>
              <a:ext uri="{FF2B5EF4-FFF2-40B4-BE49-F238E27FC236}">
                <a16:creationId xmlns:a16="http://schemas.microsoft.com/office/drawing/2014/main" id="{3EBD988A-B8FF-35A5-A705-7C9082D5D500}"/>
              </a:ext>
            </a:extLst>
          </p:cNvPr>
          <p:cNvPicPr>
            <a:picLocks noChangeAspect="1"/>
          </p:cNvPicPr>
          <p:nvPr/>
        </p:nvPicPr>
        <p:blipFill>
          <a:blip r:embed="rId3"/>
          <a:stretch>
            <a:fillRect/>
          </a:stretch>
        </p:blipFill>
        <p:spPr>
          <a:xfrm>
            <a:off x="6096000" y="2222991"/>
            <a:ext cx="5854070" cy="3252261"/>
          </a:xfrm>
          <a:prstGeom prst="rect">
            <a:avLst/>
          </a:prstGeom>
        </p:spPr>
      </p:pic>
      <p:sp>
        <p:nvSpPr>
          <p:cNvPr id="4" name="Foliennummernplatzhalter 3">
            <a:extLst>
              <a:ext uri="{FF2B5EF4-FFF2-40B4-BE49-F238E27FC236}">
                <a16:creationId xmlns:a16="http://schemas.microsoft.com/office/drawing/2014/main" id="{A40C5D2E-2344-B43A-5EB9-790B09882277}"/>
              </a:ext>
            </a:extLst>
          </p:cNvPr>
          <p:cNvSpPr>
            <a:spLocks noGrp="1"/>
          </p:cNvSpPr>
          <p:nvPr>
            <p:ph type="sldNum" sz="quarter" idx="12"/>
          </p:nvPr>
        </p:nvSpPr>
        <p:spPr/>
        <p:txBody>
          <a:bodyPr/>
          <a:lstStyle/>
          <a:p>
            <a:fld id="{6E48C444-49EF-43A8-BA88-4997BAE5929E}" type="slidenum">
              <a:rPr lang="en-DE" smtClean="0"/>
              <a:t>41</a:t>
            </a:fld>
            <a:endParaRPr lang="en-DE"/>
          </a:p>
        </p:txBody>
      </p:sp>
    </p:spTree>
    <p:extLst>
      <p:ext uri="{BB962C8B-B14F-4D97-AF65-F5344CB8AC3E}">
        <p14:creationId xmlns:p14="http://schemas.microsoft.com/office/powerpoint/2010/main" val="809256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E5BEBD-DE92-2B0A-6FDB-4C781375F84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0EF01DE-58ED-960F-5D05-9E867E7502B0}"/>
              </a:ext>
            </a:extLst>
          </p:cNvPr>
          <p:cNvSpPr>
            <a:spLocks noGrp="1"/>
          </p:cNvSpPr>
          <p:nvPr>
            <p:ph type="title"/>
          </p:nvPr>
        </p:nvSpPr>
        <p:spPr>
          <a:xfrm>
            <a:off x="838200" y="345046"/>
            <a:ext cx="10515600" cy="1325563"/>
          </a:xfrm>
        </p:spPr>
        <p:txBody>
          <a:bodyPr anchor="b">
            <a:normAutofit/>
          </a:bodyPr>
          <a:lstStyle/>
          <a:p>
            <a:r>
              <a:rPr lang="en-GB" sz="3600" dirty="0"/>
              <a:t>Related Work – </a:t>
            </a:r>
            <a:r>
              <a:rPr lang="en-GB" sz="3600" dirty="0" err="1"/>
              <a:t>Longbench</a:t>
            </a:r>
            <a:r>
              <a:rPr lang="en-GB" sz="3600" dirty="0"/>
              <a:t> (Bai et al. 2024)</a:t>
            </a:r>
            <a:endParaRPr lang="en-DE" sz="3600" dirty="0"/>
          </a:p>
        </p:txBody>
      </p:sp>
      <p:sp>
        <p:nvSpPr>
          <p:cNvPr id="3" name="Inhaltsplatzhalter 2">
            <a:extLst>
              <a:ext uri="{FF2B5EF4-FFF2-40B4-BE49-F238E27FC236}">
                <a16:creationId xmlns:a16="http://schemas.microsoft.com/office/drawing/2014/main" id="{333363C4-9354-B573-B545-1D0F10E032B0}"/>
              </a:ext>
            </a:extLst>
          </p:cNvPr>
          <p:cNvSpPr>
            <a:spLocks noGrp="1"/>
          </p:cNvSpPr>
          <p:nvPr>
            <p:ph idx="1"/>
          </p:nvPr>
        </p:nvSpPr>
        <p:spPr>
          <a:xfrm>
            <a:off x="838200" y="1815340"/>
            <a:ext cx="4761248" cy="4568825"/>
          </a:xfrm>
        </p:spPr>
        <p:txBody>
          <a:bodyPr>
            <a:normAutofit/>
          </a:bodyPr>
          <a:lstStyle/>
          <a:p>
            <a:r>
              <a:rPr lang="en-GB" sz="2000" dirty="0"/>
              <a:t>Code completion: </a:t>
            </a:r>
          </a:p>
          <a:p>
            <a:pPr lvl="1">
              <a:buFont typeface="Wingdings" panose="05000000000000000000" pitchFamily="2" charset="2"/>
              <a:buChar char="§"/>
            </a:pPr>
            <a:r>
              <a:rPr lang="en-GB" sz="1800" dirty="0"/>
              <a:t>Bilingual (English / Chinese) real text tests of ~4-32K tokens</a:t>
            </a:r>
          </a:p>
          <a:p>
            <a:endParaRPr lang="en-GB" sz="1900" dirty="0"/>
          </a:p>
          <a:p>
            <a:r>
              <a:rPr lang="en-GB" sz="2000" dirty="0"/>
              <a:t>Maybe some other task:</a:t>
            </a:r>
            <a:r>
              <a:rPr lang="en-GB" sz="1900" dirty="0"/>
              <a:t> </a:t>
            </a:r>
          </a:p>
          <a:p>
            <a:pPr lvl="1">
              <a:buFont typeface="Wingdings" panose="05000000000000000000" pitchFamily="2" charset="2"/>
              <a:buChar char="§"/>
            </a:pPr>
            <a:r>
              <a:rPr lang="en-GB" sz="1800" dirty="0"/>
              <a:t>Diverse comprehension tasks: QA, Summarization, code-completion, Few-shot learning</a:t>
            </a:r>
          </a:p>
          <a:p>
            <a:endParaRPr lang="en-GB" sz="1900" dirty="0"/>
          </a:p>
          <a:p>
            <a:endParaRPr lang="en-GB" sz="2300" dirty="0"/>
          </a:p>
          <a:p>
            <a:endParaRPr lang="en-DE" dirty="0"/>
          </a:p>
        </p:txBody>
      </p:sp>
      <p:sp>
        <p:nvSpPr>
          <p:cNvPr id="13" name="Foliennummernplatzhalter 12">
            <a:extLst>
              <a:ext uri="{FF2B5EF4-FFF2-40B4-BE49-F238E27FC236}">
                <a16:creationId xmlns:a16="http://schemas.microsoft.com/office/drawing/2014/main" id="{C9BA9C6A-E8F7-8A1E-0B3C-4BE67B219169}"/>
              </a:ext>
            </a:extLst>
          </p:cNvPr>
          <p:cNvSpPr>
            <a:spLocks noGrp="1"/>
          </p:cNvSpPr>
          <p:nvPr>
            <p:ph type="sldNum" sz="quarter" idx="12"/>
          </p:nvPr>
        </p:nvSpPr>
        <p:spPr/>
        <p:txBody>
          <a:bodyPr/>
          <a:lstStyle/>
          <a:p>
            <a:fld id="{6E48C444-49EF-43A8-BA88-4997BAE5929E}" type="slidenum">
              <a:rPr lang="en-DE" smtClean="0"/>
              <a:t>42</a:t>
            </a:fld>
            <a:endParaRPr lang="en-DE"/>
          </a:p>
        </p:txBody>
      </p:sp>
      <p:pic>
        <p:nvPicPr>
          <p:cNvPr id="6" name="Grafik 5">
            <a:extLst>
              <a:ext uri="{FF2B5EF4-FFF2-40B4-BE49-F238E27FC236}">
                <a16:creationId xmlns:a16="http://schemas.microsoft.com/office/drawing/2014/main" id="{8537956E-1101-D65E-A11D-CAD68A93BBA0}"/>
              </a:ext>
            </a:extLst>
          </p:cNvPr>
          <p:cNvPicPr>
            <a:picLocks noChangeAspect="1"/>
          </p:cNvPicPr>
          <p:nvPr/>
        </p:nvPicPr>
        <p:blipFill>
          <a:blip r:embed="rId2"/>
          <a:stretch>
            <a:fillRect/>
          </a:stretch>
        </p:blipFill>
        <p:spPr>
          <a:xfrm>
            <a:off x="6259952" y="1873776"/>
            <a:ext cx="5277831" cy="4639178"/>
          </a:xfrm>
          <a:prstGeom prst="rect">
            <a:avLst/>
          </a:prstGeom>
        </p:spPr>
      </p:pic>
    </p:spTree>
    <p:extLst>
      <p:ext uri="{BB962C8B-B14F-4D97-AF65-F5344CB8AC3E}">
        <p14:creationId xmlns:p14="http://schemas.microsoft.com/office/powerpoint/2010/main" val="90648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745CB-B174-3AA1-D399-03EAC5E0B90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B4EDA15-C8FB-D318-751D-4CF2F54F2B16}"/>
              </a:ext>
            </a:extLst>
          </p:cNvPr>
          <p:cNvSpPr>
            <a:spLocks noGrp="1"/>
          </p:cNvSpPr>
          <p:nvPr>
            <p:ph type="title"/>
          </p:nvPr>
        </p:nvSpPr>
        <p:spPr/>
        <p:txBody>
          <a:bodyPr>
            <a:normAutofit/>
          </a:bodyPr>
          <a:lstStyle/>
          <a:p>
            <a:r>
              <a:rPr lang="en-GB" sz="3600" dirty="0"/>
              <a:t>Results - Breakdown</a:t>
            </a:r>
            <a:endParaRPr lang="en-DE" sz="3600" dirty="0"/>
          </a:p>
        </p:txBody>
      </p:sp>
      <p:pic>
        <p:nvPicPr>
          <p:cNvPr id="11" name="Inhaltsplatzhalter 10">
            <a:extLst>
              <a:ext uri="{FF2B5EF4-FFF2-40B4-BE49-F238E27FC236}">
                <a16:creationId xmlns:a16="http://schemas.microsoft.com/office/drawing/2014/main" id="{A3CD0233-6015-4070-1101-1361088A0638}"/>
              </a:ext>
            </a:extLst>
          </p:cNvPr>
          <p:cNvPicPr>
            <a:picLocks noGrp="1" noChangeAspect="1"/>
          </p:cNvPicPr>
          <p:nvPr>
            <p:ph idx="1"/>
          </p:nvPr>
        </p:nvPicPr>
        <p:blipFill>
          <a:blip r:embed="rId2"/>
          <a:stretch>
            <a:fillRect/>
          </a:stretch>
        </p:blipFill>
        <p:spPr>
          <a:xfrm>
            <a:off x="1644235" y="1690688"/>
            <a:ext cx="8903530" cy="4486275"/>
          </a:xfrm>
        </p:spPr>
      </p:pic>
      <p:sp>
        <p:nvSpPr>
          <p:cNvPr id="3" name="Foliennummernplatzhalter 2">
            <a:extLst>
              <a:ext uri="{FF2B5EF4-FFF2-40B4-BE49-F238E27FC236}">
                <a16:creationId xmlns:a16="http://schemas.microsoft.com/office/drawing/2014/main" id="{6B9CD4A6-F86D-280D-9FED-D2EAEF5CC8F1}"/>
              </a:ext>
            </a:extLst>
          </p:cNvPr>
          <p:cNvSpPr>
            <a:spLocks noGrp="1"/>
          </p:cNvSpPr>
          <p:nvPr>
            <p:ph type="sldNum" sz="quarter" idx="12"/>
          </p:nvPr>
        </p:nvSpPr>
        <p:spPr/>
        <p:txBody>
          <a:bodyPr/>
          <a:lstStyle/>
          <a:p>
            <a:fld id="{6E48C444-49EF-43A8-BA88-4997BAE5929E}" type="slidenum">
              <a:rPr lang="en-DE" smtClean="0"/>
              <a:t>43</a:t>
            </a:fld>
            <a:endParaRPr lang="en-DE"/>
          </a:p>
        </p:txBody>
      </p:sp>
    </p:spTree>
    <p:extLst>
      <p:ext uri="{BB962C8B-B14F-4D97-AF65-F5344CB8AC3E}">
        <p14:creationId xmlns:p14="http://schemas.microsoft.com/office/powerpoint/2010/main" val="98914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0" name="Rectangle 103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CBF6D7F-65F1-F643-6DDE-A5A8FF071545}"/>
              </a:ext>
            </a:extLst>
          </p:cNvPr>
          <p:cNvSpPr>
            <a:spLocks noGrp="1"/>
          </p:cNvSpPr>
          <p:nvPr>
            <p:ph type="title"/>
          </p:nvPr>
        </p:nvSpPr>
        <p:spPr>
          <a:xfrm>
            <a:off x="614678" y="548640"/>
            <a:ext cx="10872216" cy="1133856"/>
          </a:xfrm>
        </p:spPr>
        <p:txBody>
          <a:bodyPr anchor="b">
            <a:normAutofit/>
          </a:bodyPr>
          <a:lstStyle/>
          <a:p>
            <a:r>
              <a:rPr lang="en-GB" sz="3600" dirty="0"/>
              <a:t>NIAH Benchmarks</a:t>
            </a:r>
            <a:endParaRPr lang="en-DE" sz="3600" dirty="0"/>
          </a:p>
        </p:txBody>
      </p:sp>
      <p:pic>
        <p:nvPicPr>
          <p:cNvPr id="1028" name="Picture 4">
            <a:extLst>
              <a:ext uri="{FF2B5EF4-FFF2-40B4-BE49-F238E27FC236}">
                <a16:creationId xmlns:a16="http://schemas.microsoft.com/office/drawing/2014/main" id="{69D19B01-8C5B-7850-CB3B-8E045E21B8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234" y="1792224"/>
            <a:ext cx="6974708" cy="3905836"/>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D5FCFF1C-6932-DD0B-5089-4BDF43D5AFE4}"/>
              </a:ext>
            </a:extLst>
          </p:cNvPr>
          <p:cNvSpPr>
            <a:spLocks noGrp="1"/>
          </p:cNvSpPr>
          <p:nvPr>
            <p:ph idx="1"/>
          </p:nvPr>
        </p:nvSpPr>
        <p:spPr>
          <a:xfrm>
            <a:off x="7177176" y="1792224"/>
            <a:ext cx="4307527" cy="4517136"/>
          </a:xfrm>
        </p:spPr>
        <p:txBody>
          <a:bodyPr anchor="t">
            <a:normAutofit/>
          </a:bodyPr>
          <a:lstStyle/>
          <a:p>
            <a:pPr marL="0" indent="0">
              <a:buNone/>
            </a:pPr>
            <a:r>
              <a:rPr lang="en-GB" sz="2000" dirty="0"/>
              <a:t>Origin of the NIAH Test:</a:t>
            </a:r>
          </a:p>
          <a:p>
            <a:r>
              <a:rPr lang="en-GB" sz="1800" dirty="0" err="1"/>
              <a:t>LLMTest</a:t>
            </a:r>
            <a:r>
              <a:rPr lang="en-GB" sz="1800" dirty="0"/>
              <a:t> </a:t>
            </a:r>
            <a:r>
              <a:rPr lang="en-GB" sz="1800" dirty="0" err="1"/>
              <a:t>NeedleInAHaystack</a:t>
            </a:r>
            <a:r>
              <a:rPr lang="en-GB" sz="1800" dirty="0"/>
              <a:t>: The Initial test developed by Greg Kamradt</a:t>
            </a:r>
          </a:p>
          <a:p>
            <a:pPr marL="0" indent="0">
              <a:buNone/>
            </a:pPr>
            <a:endParaRPr lang="en-GB" sz="1800" dirty="0"/>
          </a:p>
          <a:p>
            <a:pPr marL="0" indent="0">
              <a:buNone/>
            </a:pPr>
            <a:r>
              <a:rPr lang="en-GB" sz="2000" dirty="0"/>
              <a:t>NIAH Benchmark Frameworks:</a:t>
            </a:r>
          </a:p>
          <a:p>
            <a:r>
              <a:rPr lang="en-GB" sz="1800" dirty="0"/>
              <a:t>RULER (Hsieh et al.)</a:t>
            </a:r>
          </a:p>
          <a:p>
            <a:r>
              <a:rPr lang="en-GB" sz="1800" dirty="0" err="1"/>
              <a:t>LongBench</a:t>
            </a:r>
            <a:r>
              <a:rPr lang="en-GB" sz="1800" dirty="0"/>
              <a:t> (Bai et al.)</a:t>
            </a:r>
          </a:p>
          <a:p>
            <a:endParaRPr lang="en-DE" sz="1800" dirty="0"/>
          </a:p>
        </p:txBody>
      </p:sp>
      <p:sp>
        <p:nvSpPr>
          <p:cNvPr id="4" name="Foliennummernplatzhalter 3">
            <a:extLst>
              <a:ext uri="{FF2B5EF4-FFF2-40B4-BE49-F238E27FC236}">
                <a16:creationId xmlns:a16="http://schemas.microsoft.com/office/drawing/2014/main" id="{B5DD98E6-A904-F751-9AC9-022F18C6C905}"/>
              </a:ext>
            </a:extLst>
          </p:cNvPr>
          <p:cNvSpPr>
            <a:spLocks noGrp="1"/>
          </p:cNvSpPr>
          <p:nvPr>
            <p:ph type="sldNum" sz="quarter" idx="12"/>
          </p:nvPr>
        </p:nvSpPr>
        <p:spPr/>
        <p:txBody>
          <a:bodyPr/>
          <a:lstStyle/>
          <a:p>
            <a:fld id="{6E48C444-49EF-43A8-BA88-4997BAE5929E}" type="slidenum">
              <a:rPr lang="en-DE" smtClean="0"/>
              <a:t>44</a:t>
            </a:fld>
            <a:endParaRPr lang="en-DE"/>
          </a:p>
        </p:txBody>
      </p:sp>
    </p:spTree>
    <p:extLst>
      <p:ext uri="{BB962C8B-B14F-4D97-AF65-F5344CB8AC3E}">
        <p14:creationId xmlns:p14="http://schemas.microsoft.com/office/powerpoint/2010/main" val="3650139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5E0A4F4-EDCF-B227-AB56-6C1C23BC0636}"/>
              </a:ext>
            </a:extLst>
          </p:cNvPr>
          <p:cNvSpPr>
            <a:spLocks noGrp="1"/>
          </p:cNvSpPr>
          <p:nvPr>
            <p:ph type="title"/>
          </p:nvPr>
        </p:nvSpPr>
        <p:spPr>
          <a:xfrm>
            <a:off x="930876" y="500873"/>
            <a:ext cx="9160475" cy="1132258"/>
          </a:xfrm>
        </p:spPr>
        <p:txBody>
          <a:bodyPr anchor="ctr">
            <a:normAutofit/>
          </a:bodyPr>
          <a:lstStyle/>
          <a:p>
            <a:r>
              <a:rPr lang="en-GB" dirty="0"/>
              <a:t>The needle in a haystack Test (NIHA)</a:t>
            </a:r>
            <a:endParaRPr lang="en-DE" dirty="0"/>
          </a:p>
        </p:txBody>
      </p:sp>
      <p:graphicFrame>
        <p:nvGraphicFramePr>
          <p:cNvPr id="5" name="Inhaltsplatzhalter 2">
            <a:extLst>
              <a:ext uri="{FF2B5EF4-FFF2-40B4-BE49-F238E27FC236}">
                <a16:creationId xmlns:a16="http://schemas.microsoft.com/office/drawing/2014/main" id="{83DD8E26-44CE-BB3F-361F-DB072CE4F49B}"/>
              </a:ext>
            </a:extLst>
          </p:cNvPr>
          <p:cNvGraphicFramePr>
            <a:graphicFrameLocks noGrp="1"/>
          </p:cNvGraphicFramePr>
          <p:nvPr>
            <p:ph idx="1"/>
            <p:extLst>
              <p:ext uri="{D42A27DB-BD31-4B8C-83A1-F6EECF244321}">
                <p14:modId xmlns:p14="http://schemas.microsoft.com/office/powerpoint/2010/main" val="3026213603"/>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a:extLst>
              <a:ext uri="{FF2B5EF4-FFF2-40B4-BE49-F238E27FC236}">
                <a16:creationId xmlns:a16="http://schemas.microsoft.com/office/drawing/2014/main" id="{80F6EE30-D467-447F-9C4D-BD1A6AFEFD87}"/>
              </a:ext>
            </a:extLst>
          </p:cNvPr>
          <p:cNvSpPr>
            <a:spLocks noGrp="1"/>
          </p:cNvSpPr>
          <p:nvPr>
            <p:ph type="sldNum" sz="quarter" idx="12"/>
          </p:nvPr>
        </p:nvSpPr>
        <p:spPr/>
        <p:txBody>
          <a:bodyPr/>
          <a:lstStyle/>
          <a:p>
            <a:fld id="{6E48C444-49EF-43A8-BA88-4997BAE5929E}" type="slidenum">
              <a:rPr lang="en-DE" smtClean="0"/>
              <a:t>45</a:t>
            </a:fld>
            <a:endParaRPr lang="en-DE"/>
          </a:p>
        </p:txBody>
      </p:sp>
    </p:spTree>
    <p:extLst>
      <p:ext uri="{BB962C8B-B14F-4D97-AF65-F5344CB8AC3E}">
        <p14:creationId xmlns:p14="http://schemas.microsoft.com/office/powerpoint/2010/main" val="2281849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04ADC9-65B4-DA2E-2F9F-DD02C36771AC}"/>
              </a:ext>
            </a:extLst>
          </p:cNvPr>
          <p:cNvSpPr>
            <a:spLocks noGrp="1"/>
          </p:cNvSpPr>
          <p:nvPr>
            <p:ph type="title"/>
          </p:nvPr>
        </p:nvSpPr>
        <p:spPr/>
        <p:txBody>
          <a:bodyPr/>
          <a:lstStyle/>
          <a:p>
            <a:endParaRPr lang="en-DE" dirty="0"/>
          </a:p>
        </p:txBody>
      </p:sp>
      <p:sp>
        <p:nvSpPr>
          <p:cNvPr id="3" name="Inhaltsplatzhalter 2">
            <a:extLst>
              <a:ext uri="{FF2B5EF4-FFF2-40B4-BE49-F238E27FC236}">
                <a16:creationId xmlns:a16="http://schemas.microsoft.com/office/drawing/2014/main" id="{C0438D8B-3590-F893-AE1A-839F4B21C7A9}"/>
              </a:ext>
            </a:extLst>
          </p:cNvPr>
          <p:cNvSpPr>
            <a:spLocks noGrp="1"/>
          </p:cNvSpPr>
          <p:nvPr>
            <p:ph idx="1"/>
          </p:nvPr>
        </p:nvSpPr>
        <p:spPr/>
        <p:txBody>
          <a:bodyPr/>
          <a:lstStyle/>
          <a:p>
            <a:r>
              <a:rPr lang="en-GB" dirty="0"/>
              <a:t>- </a:t>
            </a:r>
            <a:r>
              <a:rPr lang="en-GB" sz="1800" dirty="0"/>
              <a:t>Need for large corpora to evaluate large context sizes, these may be synthetic</a:t>
            </a:r>
            <a:endParaRPr lang="en-DE" sz="1800" dirty="0"/>
          </a:p>
        </p:txBody>
      </p:sp>
      <p:sp>
        <p:nvSpPr>
          <p:cNvPr id="4" name="Foliennummernplatzhalter 3">
            <a:extLst>
              <a:ext uri="{FF2B5EF4-FFF2-40B4-BE49-F238E27FC236}">
                <a16:creationId xmlns:a16="http://schemas.microsoft.com/office/drawing/2014/main" id="{8F180FD2-2DA2-5690-EFC7-6082C37C65BE}"/>
              </a:ext>
            </a:extLst>
          </p:cNvPr>
          <p:cNvSpPr>
            <a:spLocks noGrp="1"/>
          </p:cNvSpPr>
          <p:nvPr>
            <p:ph type="sldNum" sz="quarter" idx="12"/>
          </p:nvPr>
        </p:nvSpPr>
        <p:spPr/>
        <p:txBody>
          <a:bodyPr/>
          <a:lstStyle/>
          <a:p>
            <a:fld id="{6E48C444-49EF-43A8-BA88-4997BAE5929E}" type="slidenum">
              <a:rPr lang="en-DE" smtClean="0"/>
              <a:t>46</a:t>
            </a:fld>
            <a:endParaRPr lang="en-DE"/>
          </a:p>
        </p:txBody>
      </p:sp>
    </p:spTree>
    <p:extLst>
      <p:ext uri="{BB962C8B-B14F-4D97-AF65-F5344CB8AC3E}">
        <p14:creationId xmlns:p14="http://schemas.microsoft.com/office/powerpoint/2010/main" val="204868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E4265A-27B3-463C-6B62-56BAD84994F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C840901-3666-D44E-8B9F-F52220DE3550}"/>
              </a:ext>
            </a:extLst>
          </p:cNvPr>
          <p:cNvSpPr>
            <a:spLocks noGrp="1"/>
          </p:cNvSpPr>
          <p:nvPr>
            <p:ph type="title"/>
          </p:nvPr>
        </p:nvSpPr>
        <p:spPr/>
        <p:txBody>
          <a:bodyPr>
            <a:normAutofit/>
          </a:bodyPr>
          <a:lstStyle/>
          <a:p>
            <a:r>
              <a:rPr lang="en-GB" sz="3600" dirty="0"/>
              <a:t>Related Work - </a:t>
            </a:r>
            <a:r>
              <a:rPr lang="en-GB" sz="3600" dirty="0" err="1"/>
              <a:t>Longbench</a:t>
            </a:r>
            <a:r>
              <a:rPr lang="en-GB" sz="3600" dirty="0"/>
              <a:t> </a:t>
            </a:r>
            <a:endParaRPr lang="en-DE" sz="3600" dirty="0"/>
          </a:p>
        </p:txBody>
      </p:sp>
      <p:sp>
        <p:nvSpPr>
          <p:cNvPr id="3" name="Inhaltsplatzhalter 2">
            <a:extLst>
              <a:ext uri="{FF2B5EF4-FFF2-40B4-BE49-F238E27FC236}">
                <a16:creationId xmlns:a16="http://schemas.microsoft.com/office/drawing/2014/main" id="{D2046CEE-0B06-49F6-F232-6DCC41E9E57E}"/>
              </a:ext>
            </a:extLst>
          </p:cNvPr>
          <p:cNvSpPr>
            <a:spLocks noGrp="1"/>
          </p:cNvSpPr>
          <p:nvPr>
            <p:ph idx="1"/>
          </p:nvPr>
        </p:nvSpPr>
        <p:spPr/>
        <p:txBody>
          <a:bodyPr/>
          <a:lstStyle/>
          <a:p>
            <a:r>
              <a:rPr lang="en-GB" dirty="0"/>
              <a:t>RULER (Hsieh et al.): shows that passing retrieval tests does not always mean robust understanding. Models can focus on certain key points to find the needle.</a:t>
            </a:r>
          </a:p>
          <a:p>
            <a:endParaRPr lang="en-GB" dirty="0"/>
          </a:p>
          <a:p>
            <a:r>
              <a:rPr lang="en-GB" dirty="0" err="1"/>
              <a:t>LongBench</a:t>
            </a:r>
            <a:r>
              <a:rPr lang="en-GB" dirty="0"/>
              <a:t>(Bai et al.): more realistic tests run the risk of allowing the model to rely on its general knowledge to answer the test questions even without finding the needle </a:t>
            </a:r>
          </a:p>
          <a:p>
            <a:endParaRPr lang="en-DE" dirty="0"/>
          </a:p>
        </p:txBody>
      </p:sp>
      <p:sp>
        <p:nvSpPr>
          <p:cNvPr id="4" name="Foliennummernplatzhalter 3">
            <a:extLst>
              <a:ext uri="{FF2B5EF4-FFF2-40B4-BE49-F238E27FC236}">
                <a16:creationId xmlns:a16="http://schemas.microsoft.com/office/drawing/2014/main" id="{EE2E71F3-E1CC-502F-9B28-EF1B78BD97FF}"/>
              </a:ext>
            </a:extLst>
          </p:cNvPr>
          <p:cNvSpPr>
            <a:spLocks noGrp="1"/>
          </p:cNvSpPr>
          <p:nvPr>
            <p:ph type="sldNum" sz="quarter" idx="12"/>
          </p:nvPr>
        </p:nvSpPr>
        <p:spPr/>
        <p:txBody>
          <a:bodyPr/>
          <a:lstStyle/>
          <a:p>
            <a:fld id="{6E48C444-49EF-43A8-BA88-4997BAE5929E}" type="slidenum">
              <a:rPr lang="en-DE" smtClean="0"/>
              <a:t>47</a:t>
            </a:fld>
            <a:endParaRPr lang="en-DE"/>
          </a:p>
        </p:txBody>
      </p:sp>
    </p:spTree>
    <p:extLst>
      <p:ext uri="{BB962C8B-B14F-4D97-AF65-F5344CB8AC3E}">
        <p14:creationId xmlns:p14="http://schemas.microsoft.com/office/powerpoint/2010/main" val="4109813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90426-0EFA-0B7E-EA54-399D2CDB9260}"/>
              </a:ext>
            </a:extLst>
          </p:cNvPr>
          <p:cNvSpPr>
            <a:spLocks noGrp="1"/>
          </p:cNvSpPr>
          <p:nvPr>
            <p:ph type="title"/>
          </p:nvPr>
        </p:nvSpPr>
        <p:spPr/>
        <p:txBody>
          <a:bodyPr/>
          <a:lstStyle/>
          <a:p>
            <a:r>
              <a:rPr lang="en-GB" dirty="0" err="1"/>
              <a:t>NeedleBench</a:t>
            </a:r>
            <a:r>
              <a:rPr lang="en-GB" dirty="0"/>
              <a:t>: Can LLMs Do Retrieval and Reasoning in Information-Dense Context?</a:t>
            </a:r>
            <a:endParaRPr lang="en-DE" dirty="0"/>
          </a:p>
        </p:txBody>
      </p:sp>
      <p:sp>
        <p:nvSpPr>
          <p:cNvPr id="3" name="Inhaltsplatzhalter 2">
            <a:extLst>
              <a:ext uri="{FF2B5EF4-FFF2-40B4-BE49-F238E27FC236}">
                <a16:creationId xmlns:a16="http://schemas.microsoft.com/office/drawing/2014/main" id="{ABF3A2D6-F865-CD19-DA36-19CFB875097E}"/>
              </a:ext>
            </a:extLst>
          </p:cNvPr>
          <p:cNvSpPr>
            <a:spLocks noGrp="1"/>
          </p:cNvSpPr>
          <p:nvPr>
            <p:ph idx="1"/>
          </p:nvPr>
        </p:nvSpPr>
        <p:spPr/>
        <p:txBody>
          <a:bodyPr/>
          <a:lstStyle/>
          <a:p>
            <a:pPr marL="0" indent="0">
              <a:buNone/>
            </a:pPr>
            <a:endParaRPr lang="en-GB" dirty="0"/>
          </a:p>
          <a:p>
            <a:r>
              <a:rPr lang="en-GB" dirty="0"/>
              <a:t>Published by Mo Li et al. in </a:t>
            </a:r>
            <a:r>
              <a:rPr lang="en-GB" dirty="0">
                <a:hlinkClick r:id="rId2"/>
              </a:rPr>
              <a:t>https://arxiv.org/abs/2407.11963</a:t>
            </a:r>
            <a:endParaRPr lang="en-GB" dirty="0"/>
          </a:p>
          <a:p>
            <a:endParaRPr lang="en-GB" dirty="0"/>
          </a:p>
          <a:p>
            <a:r>
              <a:rPr lang="en-GB" dirty="0"/>
              <a:t> Aims to provide a more sophisticated Benchmarking framework</a:t>
            </a:r>
          </a:p>
          <a:p>
            <a:pPr marL="0" indent="0">
              <a:buNone/>
            </a:pPr>
            <a:endParaRPr lang="en-GB" dirty="0"/>
          </a:p>
        </p:txBody>
      </p:sp>
      <p:sp>
        <p:nvSpPr>
          <p:cNvPr id="4" name="Foliennummernplatzhalter 3">
            <a:extLst>
              <a:ext uri="{FF2B5EF4-FFF2-40B4-BE49-F238E27FC236}">
                <a16:creationId xmlns:a16="http://schemas.microsoft.com/office/drawing/2014/main" id="{AA157301-6B66-F1B4-37FE-6E3B9BFD0A8F}"/>
              </a:ext>
            </a:extLst>
          </p:cNvPr>
          <p:cNvSpPr>
            <a:spLocks noGrp="1"/>
          </p:cNvSpPr>
          <p:nvPr>
            <p:ph type="sldNum" sz="quarter" idx="12"/>
          </p:nvPr>
        </p:nvSpPr>
        <p:spPr/>
        <p:txBody>
          <a:bodyPr/>
          <a:lstStyle/>
          <a:p>
            <a:fld id="{6E48C444-49EF-43A8-BA88-4997BAE5929E}" type="slidenum">
              <a:rPr lang="en-DE" smtClean="0"/>
              <a:t>48</a:t>
            </a:fld>
            <a:endParaRPr lang="en-DE"/>
          </a:p>
        </p:txBody>
      </p:sp>
    </p:spTree>
    <p:extLst>
      <p:ext uri="{BB962C8B-B14F-4D97-AF65-F5344CB8AC3E}">
        <p14:creationId xmlns:p14="http://schemas.microsoft.com/office/powerpoint/2010/main" val="2835087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2246F3-D7FF-D0AB-A2BD-0B66835CE873}"/>
              </a:ext>
            </a:extLst>
          </p:cNvPr>
          <p:cNvSpPr>
            <a:spLocks noGrp="1"/>
          </p:cNvSpPr>
          <p:nvPr>
            <p:ph type="title"/>
          </p:nvPr>
        </p:nvSpPr>
        <p:spPr/>
        <p:txBody>
          <a:bodyPr>
            <a:normAutofit/>
          </a:bodyPr>
          <a:lstStyle/>
          <a:p>
            <a:r>
              <a:rPr lang="en-GB" sz="3600" dirty="0"/>
              <a:t>Needle bench – Methodology </a:t>
            </a:r>
            <a:endParaRPr lang="en-DE" sz="3600" dirty="0"/>
          </a:p>
        </p:txBody>
      </p:sp>
      <p:sp>
        <p:nvSpPr>
          <p:cNvPr id="3" name="Inhaltsplatzhalter 2">
            <a:extLst>
              <a:ext uri="{FF2B5EF4-FFF2-40B4-BE49-F238E27FC236}">
                <a16:creationId xmlns:a16="http://schemas.microsoft.com/office/drawing/2014/main" id="{5FD1EA34-779B-2401-6FD4-8036CB783383}"/>
              </a:ext>
            </a:extLst>
          </p:cNvPr>
          <p:cNvSpPr>
            <a:spLocks noGrp="1"/>
          </p:cNvSpPr>
          <p:nvPr>
            <p:ph idx="1"/>
          </p:nvPr>
        </p:nvSpPr>
        <p:spPr/>
        <p:txBody>
          <a:bodyPr/>
          <a:lstStyle/>
          <a:p>
            <a:r>
              <a:rPr lang="en-GB" dirty="0"/>
              <a:t>assess retrieval and reasoning performance in bilingual long-context tasks</a:t>
            </a:r>
          </a:p>
          <a:p>
            <a:r>
              <a:rPr lang="en-GB" dirty="0"/>
              <a:t>context lengths of (e.g., 32k, 128k, and beyond)</a:t>
            </a:r>
          </a:p>
          <a:p>
            <a:r>
              <a:rPr lang="en-GB" dirty="0"/>
              <a:t>Two types of tests</a:t>
            </a:r>
          </a:p>
          <a:p>
            <a:pPr lvl="1"/>
            <a:r>
              <a:rPr lang="en-GB" dirty="0"/>
              <a:t>information-sparse, characterized by minimal relevant details embedded within extensive irrelevant text to simulate simpler real-world retrieval tasks;</a:t>
            </a:r>
          </a:p>
          <a:p>
            <a:pPr lvl="1"/>
            <a:r>
              <a:rPr lang="en-GB" dirty="0"/>
              <a:t>information-dense, implemented as the Ancestral Trace Challenge, where relevant information is continuously distributed throughout the context to simulate more complex real-world reasoning tasks.</a:t>
            </a:r>
            <a:endParaRPr lang="en-DE" dirty="0"/>
          </a:p>
        </p:txBody>
      </p:sp>
      <p:sp>
        <p:nvSpPr>
          <p:cNvPr id="4" name="Foliennummernplatzhalter 3">
            <a:extLst>
              <a:ext uri="{FF2B5EF4-FFF2-40B4-BE49-F238E27FC236}">
                <a16:creationId xmlns:a16="http://schemas.microsoft.com/office/drawing/2014/main" id="{6937C9A1-6020-783D-6F9B-53DF25F09BEE}"/>
              </a:ext>
            </a:extLst>
          </p:cNvPr>
          <p:cNvSpPr>
            <a:spLocks noGrp="1"/>
          </p:cNvSpPr>
          <p:nvPr>
            <p:ph type="sldNum" sz="quarter" idx="12"/>
          </p:nvPr>
        </p:nvSpPr>
        <p:spPr/>
        <p:txBody>
          <a:bodyPr/>
          <a:lstStyle/>
          <a:p>
            <a:fld id="{6E48C444-49EF-43A8-BA88-4997BAE5929E}" type="slidenum">
              <a:rPr lang="en-DE" smtClean="0"/>
              <a:t>49</a:t>
            </a:fld>
            <a:endParaRPr lang="en-DE"/>
          </a:p>
        </p:txBody>
      </p:sp>
    </p:spTree>
    <p:extLst>
      <p:ext uri="{BB962C8B-B14F-4D97-AF65-F5344CB8AC3E}">
        <p14:creationId xmlns:p14="http://schemas.microsoft.com/office/powerpoint/2010/main" val="305459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92C56-035E-3121-B06F-EE645BD2BA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2DD02F-722E-4A60-A4DE-B7BFEBE319C2}"/>
              </a:ext>
            </a:extLst>
          </p:cNvPr>
          <p:cNvSpPr>
            <a:spLocks noGrp="1"/>
          </p:cNvSpPr>
          <p:nvPr>
            <p:ph type="title"/>
          </p:nvPr>
        </p:nvSpPr>
        <p:spPr>
          <a:xfrm>
            <a:off x="673100" y="897428"/>
            <a:ext cx="10515600" cy="1325563"/>
          </a:xfrm>
        </p:spPr>
        <p:txBody>
          <a:bodyPr anchor="b"/>
          <a:lstStyle/>
          <a:p>
            <a:r>
              <a:rPr lang="en-GB" sz="3600" dirty="0"/>
              <a:t>Motivation – </a:t>
            </a:r>
            <a:br>
              <a:rPr lang="en-GB" sz="3600" dirty="0"/>
            </a:br>
            <a:r>
              <a:rPr lang="en-GB" sz="3600" dirty="0"/>
              <a:t>Why long context retrieval?</a:t>
            </a:r>
            <a:r>
              <a:rPr lang="en-GB" dirty="0"/>
              <a:t>	 </a:t>
            </a:r>
            <a:endParaRPr lang="en-DE" dirty="0"/>
          </a:p>
        </p:txBody>
      </p:sp>
      <p:sp>
        <p:nvSpPr>
          <p:cNvPr id="3" name="Inhaltsplatzhalter 2">
            <a:extLst>
              <a:ext uri="{FF2B5EF4-FFF2-40B4-BE49-F238E27FC236}">
                <a16:creationId xmlns:a16="http://schemas.microsoft.com/office/drawing/2014/main" id="{D50D6B29-CCD7-4745-31BF-246E7A82F1B1}"/>
              </a:ext>
            </a:extLst>
          </p:cNvPr>
          <p:cNvSpPr>
            <a:spLocks noGrp="1"/>
          </p:cNvSpPr>
          <p:nvPr>
            <p:ph idx="1"/>
          </p:nvPr>
        </p:nvSpPr>
        <p:spPr>
          <a:xfrm>
            <a:off x="673100" y="2314575"/>
            <a:ext cx="5257800" cy="4351338"/>
          </a:xfrm>
        </p:spPr>
        <p:txBody>
          <a:bodyPr>
            <a:normAutofit/>
          </a:bodyPr>
          <a:lstStyle/>
          <a:p>
            <a:r>
              <a:rPr lang="en-GB" sz="1800" dirty="0"/>
              <a:t>Longer prompts and outputs</a:t>
            </a:r>
          </a:p>
          <a:p>
            <a:r>
              <a:rPr lang="en-GB" sz="1800" dirty="0"/>
              <a:t>Potential inclusion of larger code-bases for code completion task </a:t>
            </a:r>
          </a:p>
          <a:p>
            <a:r>
              <a:rPr lang="en-GB" sz="1800" dirty="0"/>
              <a:t>Conversational Applications: Conversations can be longer before the model ‘forgets’ previous exchanges</a:t>
            </a:r>
          </a:p>
          <a:p>
            <a:endParaRPr lang="en-GB" sz="1800" dirty="0"/>
          </a:p>
          <a:p>
            <a:r>
              <a:rPr lang="en-GB" sz="1800" dirty="0"/>
              <a:t>RAG: More content can be included</a:t>
            </a:r>
          </a:p>
          <a:p>
            <a:r>
              <a:rPr lang="en-GB" sz="1800" dirty="0"/>
              <a:t>Potentially replace RAG with ultra long context models: Cache Augmented Generation (CAG)</a:t>
            </a:r>
            <a:endParaRPr lang="en-GB" dirty="0"/>
          </a:p>
        </p:txBody>
      </p:sp>
      <p:sp>
        <p:nvSpPr>
          <p:cNvPr id="4" name="Foliennummernplatzhalter 3">
            <a:extLst>
              <a:ext uri="{FF2B5EF4-FFF2-40B4-BE49-F238E27FC236}">
                <a16:creationId xmlns:a16="http://schemas.microsoft.com/office/drawing/2014/main" id="{62241B82-EE86-D1D2-2326-05DFA625BDD5}"/>
              </a:ext>
            </a:extLst>
          </p:cNvPr>
          <p:cNvSpPr>
            <a:spLocks noGrp="1"/>
          </p:cNvSpPr>
          <p:nvPr>
            <p:ph type="sldNum" sz="quarter" idx="12"/>
          </p:nvPr>
        </p:nvSpPr>
        <p:spPr/>
        <p:txBody>
          <a:bodyPr/>
          <a:lstStyle/>
          <a:p>
            <a:fld id="{6E48C444-49EF-43A8-BA88-4997BAE5929E}" type="slidenum">
              <a:rPr lang="en-DE" smtClean="0"/>
              <a:t>5</a:t>
            </a:fld>
            <a:endParaRPr lang="en-DE"/>
          </a:p>
        </p:txBody>
      </p:sp>
      <p:pic>
        <p:nvPicPr>
          <p:cNvPr id="6" name="Grafik 5">
            <a:extLst>
              <a:ext uri="{FF2B5EF4-FFF2-40B4-BE49-F238E27FC236}">
                <a16:creationId xmlns:a16="http://schemas.microsoft.com/office/drawing/2014/main" id="{F4C30E76-D797-7A6F-7104-2362D17505C4}"/>
              </a:ext>
            </a:extLst>
          </p:cNvPr>
          <p:cNvPicPr>
            <a:picLocks noChangeAspect="1"/>
          </p:cNvPicPr>
          <p:nvPr/>
        </p:nvPicPr>
        <p:blipFill>
          <a:blip r:embed="rId3"/>
          <a:stretch>
            <a:fillRect/>
          </a:stretch>
        </p:blipFill>
        <p:spPr>
          <a:xfrm>
            <a:off x="7003341" y="1816571"/>
            <a:ext cx="4415561" cy="3882788"/>
          </a:xfrm>
          <a:prstGeom prst="rect">
            <a:avLst/>
          </a:prstGeom>
        </p:spPr>
      </p:pic>
    </p:spTree>
    <p:extLst>
      <p:ext uri="{BB962C8B-B14F-4D97-AF65-F5344CB8AC3E}">
        <p14:creationId xmlns:p14="http://schemas.microsoft.com/office/powerpoint/2010/main" val="2652598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DCC5C2A-A6D1-A734-8D00-D558D70C262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F99C6C-70A6-6C3C-80D8-9E5E50E0A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D75C000-642A-7921-2334-095548022614}"/>
              </a:ext>
            </a:extLst>
          </p:cNvPr>
          <p:cNvSpPr>
            <a:spLocks noGrp="1"/>
          </p:cNvSpPr>
          <p:nvPr>
            <p:ph type="title"/>
          </p:nvPr>
        </p:nvSpPr>
        <p:spPr>
          <a:xfrm>
            <a:off x="612648" y="1114923"/>
            <a:ext cx="4621553" cy="1360728"/>
          </a:xfrm>
        </p:spPr>
        <p:txBody>
          <a:bodyPr anchor="b">
            <a:normAutofit/>
          </a:bodyPr>
          <a:lstStyle/>
          <a:p>
            <a:r>
              <a:rPr lang="en-GB" sz="2800" dirty="0"/>
              <a:t>Single-Needle Retrieval Task (S-RT)</a:t>
            </a:r>
            <a:br>
              <a:rPr lang="en-GB" sz="2800" dirty="0"/>
            </a:br>
            <a:endParaRPr lang="en-DE" sz="2800" dirty="0"/>
          </a:p>
        </p:txBody>
      </p:sp>
      <p:sp>
        <p:nvSpPr>
          <p:cNvPr id="4" name="Inhaltsplatzhalter 3">
            <a:extLst>
              <a:ext uri="{FF2B5EF4-FFF2-40B4-BE49-F238E27FC236}">
                <a16:creationId xmlns:a16="http://schemas.microsoft.com/office/drawing/2014/main" id="{15B129D9-4124-4020-A6E6-4A7E93ED6F1F}"/>
              </a:ext>
            </a:extLst>
          </p:cNvPr>
          <p:cNvSpPr>
            <a:spLocks noGrp="1"/>
          </p:cNvSpPr>
          <p:nvPr>
            <p:ph idx="1"/>
          </p:nvPr>
        </p:nvSpPr>
        <p:spPr>
          <a:xfrm>
            <a:off x="612648" y="2584058"/>
            <a:ext cx="4621553" cy="3159018"/>
          </a:xfrm>
        </p:spPr>
        <p:txBody>
          <a:bodyPr>
            <a:normAutofit/>
          </a:bodyPr>
          <a:lstStyle/>
          <a:p>
            <a:r>
              <a:rPr lang="en-GB" sz="1800" dirty="0"/>
              <a:t>Tests LLMs’ ability to recall a single key information (needle)</a:t>
            </a:r>
          </a:p>
          <a:p>
            <a:r>
              <a:rPr lang="en-GB" sz="1800" dirty="0"/>
              <a:t>Needle: synthetic, abstract, and fictional statements or relational facts</a:t>
            </a:r>
          </a:p>
          <a:p>
            <a:r>
              <a:rPr lang="en-GB" sz="1800" dirty="0"/>
              <a:t>Most basic application of a NIHA</a:t>
            </a:r>
          </a:p>
          <a:p>
            <a:endParaRPr lang="en-DE" sz="1800" dirty="0"/>
          </a:p>
          <a:p>
            <a:endParaRPr lang="en-DE" sz="1800" dirty="0"/>
          </a:p>
        </p:txBody>
      </p:sp>
      <p:pic>
        <p:nvPicPr>
          <p:cNvPr id="7" name="Grafik 6">
            <a:extLst>
              <a:ext uri="{FF2B5EF4-FFF2-40B4-BE49-F238E27FC236}">
                <a16:creationId xmlns:a16="http://schemas.microsoft.com/office/drawing/2014/main" id="{8BF91A6F-D435-6056-33D0-85C579F439C8}"/>
              </a:ext>
            </a:extLst>
          </p:cNvPr>
          <p:cNvPicPr>
            <a:picLocks noChangeAspect="1"/>
          </p:cNvPicPr>
          <p:nvPr/>
        </p:nvPicPr>
        <p:blipFill>
          <a:blip r:embed="rId2"/>
          <a:stretch>
            <a:fillRect/>
          </a:stretch>
        </p:blipFill>
        <p:spPr>
          <a:xfrm>
            <a:off x="5691261" y="1188752"/>
            <a:ext cx="5837780" cy="4480495"/>
          </a:xfrm>
          <a:prstGeom prst="rect">
            <a:avLst/>
          </a:prstGeom>
        </p:spPr>
      </p:pic>
      <p:sp>
        <p:nvSpPr>
          <p:cNvPr id="3" name="Foliennummernplatzhalter 2">
            <a:extLst>
              <a:ext uri="{FF2B5EF4-FFF2-40B4-BE49-F238E27FC236}">
                <a16:creationId xmlns:a16="http://schemas.microsoft.com/office/drawing/2014/main" id="{6B0C09F4-7ECF-3D67-13AC-7AE060621863}"/>
              </a:ext>
            </a:extLst>
          </p:cNvPr>
          <p:cNvSpPr>
            <a:spLocks noGrp="1"/>
          </p:cNvSpPr>
          <p:nvPr>
            <p:ph type="sldNum" sz="quarter" idx="12"/>
          </p:nvPr>
        </p:nvSpPr>
        <p:spPr/>
        <p:txBody>
          <a:bodyPr/>
          <a:lstStyle/>
          <a:p>
            <a:fld id="{6E48C444-49EF-43A8-BA88-4997BAE5929E}" type="slidenum">
              <a:rPr lang="en-DE" smtClean="0"/>
              <a:t>50</a:t>
            </a:fld>
            <a:endParaRPr lang="en-DE"/>
          </a:p>
        </p:txBody>
      </p:sp>
    </p:spTree>
    <p:extLst>
      <p:ext uri="{BB962C8B-B14F-4D97-AF65-F5344CB8AC3E}">
        <p14:creationId xmlns:p14="http://schemas.microsoft.com/office/powerpoint/2010/main" val="1745397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2294ED7-96CB-A0D1-8079-0F30811EC697}"/>
              </a:ext>
            </a:extLst>
          </p:cNvPr>
          <p:cNvSpPr>
            <a:spLocks noGrp="1"/>
          </p:cNvSpPr>
          <p:nvPr>
            <p:ph type="title"/>
          </p:nvPr>
        </p:nvSpPr>
        <p:spPr>
          <a:xfrm>
            <a:off x="612648" y="1114923"/>
            <a:ext cx="4621553" cy="1360728"/>
          </a:xfrm>
        </p:spPr>
        <p:txBody>
          <a:bodyPr anchor="b">
            <a:normAutofit/>
          </a:bodyPr>
          <a:lstStyle/>
          <a:p>
            <a:r>
              <a:rPr lang="en-GB" sz="2800" dirty="0"/>
              <a:t>Multi-Needle Retrieval Task (M-RT)</a:t>
            </a:r>
            <a:br>
              <a:rPr lang="en-GB" sz="2800" dirty="0"/>
            </a:br>
            <a:endParaRPr lang="en-DE" sz="2800" dirty="0"/>
          </a:p>
        </p:txBody>
      </p:sp>
      <p:sp>
        <p:nvSpPr>
          <p:cNvPr id="4" name="Inhaltsplatzhalter 3">
            <a:extLst>
              <a:ext uri="{FF2B5EF4-FFF2-40B4-BE49-F238E27FC236}">
                <a16:creationId xmlns:a16="http://schemas.microsoft.com/office/drawing/2014/main" id="{DC5B26A8-D7CB-B876-A16D-1CB117C5D2E6}"/>
              </a:ext>
            </a:extLst>
          </p:cNvPr>
          <p:cNvSpPr>
            <a:spLocks noGrp="1"/>
          </p:cNvSpPr>
          <p:nvPr>
            <p:ph idx="1"/>
          </p:nvPr>
        </p:nvSpPr>
        <p:spPr>
          <a:xfrm>
            <a:off x="612648" y="2584058"/>
            <a:ext cx="4621553" cy="3159018"/>
          </a:xfrm>
        </p:spPr>
        <p:txBody>
          <a:bodyPr>
            <a:normAutofit/>
          </a:bodyPr>
          <a:lstStyle/>
          <a:p>
            <a:r>
              <a:rPr lang="en-GB" sz="1800" dirty="0"/>
              <a:t>Expands S-RT to multiple needles</a:t>
            </a:r>
          </a:p>
          <a:p>
            <a:r>
              <a:rPr lang="en-GB" sz="1800" dirty="0"/>
              <a:t>simulating complex real-world queries that require extracting several data points</a:t>
            </a:r>
          </a:p>
          <a:p>
            <a:r>
              <a:rPr lang="en-GB" sz="1800" dirty="0"/>
              <a:t>Needles are still independent</a:t>
            </a:r>
            <a:endParaRPr lang="en-DE" sz="1800" dirty="0"/>
          </a:p>
        </p:txBody>
      </p:sp>
      <p:pic>
        <p:nvPicPr>
          <p:cNvPr id="7" name="Grafik 6">
            <a:extLst>
              <a:ext uri="{FF2B5EF4-FFF2-40B4-BE49-F238E27FC236}">
                <a16:creationId xmlns:a16="http://schemas.microsoft.com/office/drawing/2014/main" id="{87F6C0A5-67FC-9DC8-7EE8-DB779DB7F0A8}"/>
              </a:ext>
            </a:extLst>
          </p:cNvPr>
          <p:cNvPicPr>
            <a:picLocks noChangeAspect="1"/>
          </p:cNvPicPr>
          <p:nvPr/>
        </p:nvPicPr>
        <p:blipFill>
          <a:blip r:embed="rId2"/>
          <a:stretch>
            <a:fillRect/>
          </a:stretch>
        </p:blipFill>
        <p:spPr>
          <a:xfrm>
            <a:off x="5691261" y="1210643"/>
            <a:ext cx="5837780" cy="4436712"/>
          </a:xfrm>
          <a:prstGeom prst="rect">
            <a:avLst/>
          </a:prstGeom>
        </p:spPr>
      </p:pic>
      <p:sp>
        <p:nvSpPr>
          <p:cNvPr id="3" name="Foliennummernplatzhalter 2">
            <a:extLst>
              <a:ext uri="{FF2B5EF4-FFF2-40B4-BE49-F238E27FC236}">
                <a16:creationId xmlns:a16="http://schemas.microsoft.com/office/drawing/2014/main" id="{580E3EDA-5C7C-0D80-2292-681023B0B7E5}"/>
              </a:ext>
            </a:extLst>
          </p:cNvPr>
          <p:cNvSpPr>
            <a:spLocks noGrp="1"/>
          </p:cNvSpPr>
          <p:nvPr>
            <p:ph type="sldNum" sz="quarter" idx="12"/>
          </p:nvPr>
        </p:nvSpPr>
        <p:spPr/>
        <p:txBody>
          <a:bodyPr/>
          <a:lstStyle/>
          <a:p>
            <a:fld id="{6E48C444-49EF-43A8-BA88-4997BAE5929E}" type="slidenum">
              <a:rPr lang="en-DE" smtClean="0"/>
              <a:t>51</a:t>
            </a:fld>
            <a:endParaRPr lang="en-DE"/>
          </a:p>
        </p:txBody>
      </p:sp>
    </p:spTree>
    <p:extLst>
      <p:ext uri="{BB962C8B-B14F-4D97-AF65-F5344CB8AC3E}">
        <p14:creationId xmlns:p14="http://schemas.microsoft.com/office/powerpoint/2010/main" val="3597506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46C06-9430-8449-204E-A90FECF44FFA}"/>
              </a:ext>
            </a:extLst>
          </p:cNvPr>
          <p:cNvSpPr>
            <a:spLocks noGrp="1"/>
          </p:cNvSpPr>
          <p:nvPr>
            <p:ph type="title"/>
          </p:nvPr>
        </p:nvSpPr>
        <p:spPr/>
        <p:txBody>
          <a:bodyPr anchor="b">
            <a:normAutofit/>
          </a:bodyPr>
          <a:lstStyle/>
          <a:p>
            <a:r>
              <a:rPr lang="en-GB" sz="3600" dirty="0"/>
              <a:t>Information-Sparse Tasks: Evaluation</a:t>
            </a:r>
            <a:endParaRPr lang="en-DE" sz="3600" dirty="0"/>
          </a:p>
        </p:txBody>
      </p:sp>
      <p:sp>
        <p:nvSpPr>
          <p:cNvPr id="3" name="Inhaltsplatzhalter 2">
            <a:extLst>
              <a:ext uri="{FF2B5EF4-FFF2-40B4-BE49-F238E27FC236}">
                <a16:creationId xmlns:a16="http://schemas.microsoft.com/office/drawing/2014/main" id="{1DD1CE48-F807-8F4C-8619-5467592B58AD}"/>
              </a:ext>
            </a:extLst>
          </p:cNvPr>
          <p:cNvSpPr>
            <a:spLocks noGrp="1"/>
          </p:cNvSpPr>
          <p:nvPr>
            <p:ph idx="1"/>
          </p:nvPr>
        </p:nvSpPr>
        <p:spPr>
          <a:xfrm>
            <a:off x="838200" y="2187574"/>
            <a:ext cx="3808947" cy="4351338"/>
          </a:xfrm>
        </p:spPr>
        <p:txBody>
          <a:bodyPr>
            <a:normAutofit/>
          </a:bodyPr>
          <a:lstStyle/>
          <a:p>
            <a:r>
              <a:rPr lang="en-GB" sz="1800" dirty="0"/>
              <a:t>c: represents the context length</a:t>
            </a:r>
          </a:p>
          <a:p>
            <a:r>
              <a:rPr lang="en-GB" sz="1800" dirty="0"/>
              <a:t>d: represents the needle depth or position</a:t>
            </a:r>
          </a:p>
          <a:p>
            <a:r>
              <a:rPr lang="en-GB" sz="1800" dirty="0"/>
              <a:t>r: represents the index of repetition. </a:t>
            </a:r>
          </a:p>
          <a:p>
            <a:endParaRPr lang="en-GB" sz="1800" dirty="0"/>
          </a:p>
          <a:p>
            <a:r>
              <a:rPr lang="en-GB" sz="1800" dirty="0"/>
              <a:t>Exact Match: </a:t>
            </a:r>
          </a:p>
          <a:p>
            <a:pPr lvl="1"/>
            <a:r>
              <a:rPr lang="en-GB" sz="1800" dirty="0"/>
              <a:t>Full credit is awarded if any keyword from </a:t>
            </a:r>
            <a:r>
              <a:rPr lang="en-GB" sz="1800" dirty="0" err="1"/>
              <a:t>Wc,d,r</a:t>
            </a:r>
            <a:r>
              <a:rPr lang="en-GB" sz="1800" dirty="0"/>
              <a:t> appears in </a:t>
            </a:r>
            <a:r>
              <a:rPr lang="en-GB" sz="1800" dirty="0" err="1"/>
              <a:t>Pc,d,r</a:t>
            </a:r>
            <a:r>
              <a:rPr lang="en-GB" sz="1800" dirty="0"/>
              <a:t>, and zero otherwise</a:t>
            </a:r>
            <a:endParaRPr lang="en-DE" sz="1800" dirty="0"/>
          </a:p>
        </p:txBody>
      </p:sp>
      <p:pic>
        <p:nvPicPr>
          <p:cNvPr id="5" name="Grafik 4">
            <a:extLst>
              <a:ext uri="{FF2B5EF4-FFF2-40B4-BE49-F238E27FC236}">
                <a16:creationId xmlns:a16="http://schemas.microsoft.com/office/drawing/2014/main" id="{0AC833C9-736C-1581-BE54-05D9BFB06964}"/>
              </a:ext>
            </a:extLst>
          </p:cNvPr>
          <p:cNvPicPr>
            <a:picLocks noChangeAspect="1"/>
          </p:cNvPicPr>
          <p:nvPr/>
        </p:nvPicPr>
        <p:blipFill>
          <a:blip r:embed="rId2"/>
          <a:stretch>
            <a:fillRect/>
          </a:stretch>
        </p:blipFill>
        <p:spPr>
          <a:xfrm>
            <a:off x="5110697" y="2526697"/>
            <a:ext cx="6120884" cy="1804605"/>
          </a:xfrm>
          <a:prstGeom prst="rect">
            <a:avLst/>
          </a:prstGeom>
        </p:spPr>
      </p:pic>
      <p:sp>
        <p:nvSpPr>
          <p:cNvPr id="4" name="Foliennummernplatzhalter 3">
            <a:extLst>
              <a:ext uri="{FF2B5EF4-FFF2-40B4-BE49-F238E27FC236}">
                <a16:creationId xmlns:a16="http://schemas.microsoft.com/office/drawing/2014/main" id="{D639E214-23AC-1DF2-0BBE-82872359AC49}"/>
              </a:ext>
            </a:extLst>
          </p:cNvPr>
          <p:cNvSpPr>
            <a:spLocks noGrp="1"/>
          </p:cNvSpPr>
          <p:nvPr>
            <p:ph type="sldNum" sz="quarter" idx="12"/>
          </p:nvPr>
        </p:nvSpPr>
        <p:spPr/>
        <p:txBody>
          <a:bodyPr/>
          <a:lstStyle/>
          <a:p>
            <a:fld id="{6E48C444-49EF-43A8-BA88-4997BAE5929E}" type="slidenum">
              <a:rPr lang="en-DE" smtClean="0"/>
              <a:t>52</a:t>
            </a:fld>
            <a:endParaRPr lang="en-DE"/>
          </a:p>
        </p:txBody>
      </p:sp>
    </p:spTree>
    <p:extLst>
      <p:ext uri="{BB962C8B-B14F-4D97-AF65-F5344CB8AC3E}">
        <p14:creationId xmlns:p14="http://schemas.microsoft.com/office/powerpoint/2010/main" val="2332716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09DFFA-96A7-AF4A-C73F-6FB83816822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7C34705-02FB-2079-9699-6CC0B50AFD82}"/>
              </a:ext>
            </a:extLst>
          </p:cNvPr>
          <p:cNvSpPr>
            <a:spLocks noGrp="1"/>
          </p:cNvSpPr>
          <p:nvPr>
            <p:ph type="title"/>
          </p:nvPr>
        </p:nvSpPr>
        <p:spPr/>
        <p:txBody>
          <a:bodyPr anchor="b">
            <a:normAutofit/>
          </a:bodyPr>
          <a:lstStyle/>
          <a:p>
            <a:r>
              <a:rPr lang="en-GB" sz="3600" dirty="0"/>
              <a:t>Information-Sparse Tasks: Evaluation</a:t>
            </a:r>
            <a:endParaRPr lang="en-DE" sz="3600" dirty="0"/>
          </a:p>
        </p:txBody>
      </p:sp>
      <p:sp>
        <p:nvSpPr>
          <p:cNvPr id="3" name="Inhaltsplatzhalter 2">
            <a:extLst>
              <a:ext uri="{FF2B5EF4-FFF2-40B4-BE49-F238E27FC236}">
                <a16:creationId xmlns:a16="http://schemas.microsoft.com/office/drawing/2014/main" id="{2A6A7C8C-456C-35F4-D618-E3E976ABD740}"/>
              </a:ext>
            </a:extLst>
          </p:cNvPr>
          <p:cNvSpPr>
            <a:spLocks noGrp="1"/>
          </p:cNvSpPr>
          <p:nvPr>
            <p:ph idx="1"/>
          </p:nvPr>
        </p:nvSpPr>
        <p:spPr>
          <a:xfrm>
            <a:off x="838200" y="2291556"/>
            <a:ext cx="3808947" cy="3521075"/>
          </a:xfrm>
        </p:spPr>
        <p:txBody>
          <a:bodyPr>
            <a:normAutofit/>
          </a:bodyPr>
          <a:lstStyle/>
          <a:p>
            <a:r>
              <a:rPr lang="en-GB" sz="1800" dirty="0"/>
              <a:t>C represents the set of context lengths</a:t>
            </a:r>
          </a:p>
          <a:p>
            <a:r>
              <a:rPr lang="en-GB" sz="1800" dirty="0"/>
              <a:t>D represents the set of needle depths or positions</a:t>
            </a:r>
          </a:p>
          <a:p>
            <a:r>
              <a:rPr lang="en-GB" sz="1800" dirty="0"/>
              <a:t>R represents the number of repetitions for each configuration.</a:t>
            </a:r>
          </a:p>
          <a:p>
            <a:endParaRPr lang="en-GB" sz="2400" dirty="0"/>
          </a:p>
        </p:txBody>
      </p:sp>
      <p:pic>
        <p:nvPicPr>
          <p:cNvPr id="7" name="Grafik 6">
            <a:extLst>
              <a:ext uri="{FF2B5EF4-FFF2-40B4-BE49-F238E27FC236}">
                <a16:creationId xmlns:a16="http://schemas.microsoft.com/office/drawing/2014/main" id="{7DC3BADF-CFAE-5A72-2B40-3D6C37BAC92A}"/>
              </a:ext>
            </a:extLst>
          </p:cNvPr>
          <p:cNvPicPr>
            <a:picLocks noChangeAspect="1"/>
          </p:cNvPicPr>
          <p:nvPr/>
        </p:nvPicPr>
        <p:blipFill>
          <a:blip r:embed="rId2"/>
          <a:stretch>
            <a:fillRect/>
          </a:stretch>
        </p:blipFill>
        <p:spPr>
          <a:xfrm>
            <a:off x="4647147" y="3475751"/>
            <a:ext cx="5525271" cy="1152686"/>
          </a:xfrm>
          <a:prstGeom prst="rect">
            <a:avLst/>
          </a:prstGeom>
        </p:spPr>
      </p:pic>
      <p:pic>
        <p:nvPicPr>
          <p:cNvPr id="9" name="Grafik 8">
            <a:extLst>
              <a:ext uri="{FF2B5EF4-FFF2-40B4-BE49-F238E27FC236}">
                <a16:creationId xmlns:a16="http://schemas.microsoft.com/office/drawing/2014/main" id="{FEEFCB4A-02FF-90DB-A5C6-74F256860900}"/>
              </a:ext>
            </a:extLst>
          </p:cNvPr>
          <p:cNvPicPr>
            <a:picLocks noChangeAspect="1"/>
          </p:cNvPicPr>
          <p:nvPr/>
        </p:nvPicPr>
        <p:blipFill>
          <a:blip r:embed="rId3"/>
          <a:stretch>
            <a:fillRect/>
          </a:stretch>
        </p:blipFill>
        <p:spPr>
          <a:xfrm>
            <a:off x="4647147" y="1825625"/>
            <a:ext cx="7544853" cy="1086002"/>
          </a:xfrm>
          <a:prstGeom prst="rect">
            <a:avLst/>
          </a:prstGeom>
        </p:spPr>
      </p:pic>
      <p:sp>
        <p:nvSpPr>
          <p:cNvPr id="4" name="Textfeld 3">
            <a:extLst>
              <a:ext uri="{FF2B5EF4-FFF2-40B4-BE49-F238E27FC236}">
                <a16:creationId xmlns:a16="http://schemas.microsoft.com/office/drawing/2014/main" id="{E4DC8603-E9B9-1F57-3388-C0D0F8FE0531}"/>
              </a:ext>
            </a:extLst>
          </p:cNvPr>
          <p:cNvSpPr txBox="1"/>
          <p:nvPr/>
        </p:nvSpPr>
        <p:spPr>
          <a:xfrm>
            <a:off x="838200" y="5956300"/>
            <a:ext cx="10604500" cy="369332"/>
          </a:xfrm>
          <a:prstGeom prst="rect">
            <a:avLst/>
          </a:prstGeom>
          <a:noFill/>
        </p:spPr>
        <p:txBody>
          <a:bodyPr wrap="square" rtlCol="0">
            <a:spAutoFit/>
          </a:bodyPr>
          <a:lstStyle/>
          <a:p>
            <a:r>
              <a:rPr lang="en-GB" dirty="0"/>
              <a:t>The test was repeated R=10 times for each configuration</a:t>
            </a:r>
            <a:endParaRPr lang="en-DE" dirty="0"/>
          </a:p>
        </p:txBody>
      </p:sp>
      <p:sp>
        <p:nvSpPr>
          <p:cNvPr id="5" name="Foliennummernplatzhalter 4">
            <a:extLst>
              <a:ext uri="{FF2B5EF4-FFF2-40B4-BE49-F238E27FC236}">
                <a16:creationId xmlns:a16="http://schemas.microsoft.com/office/drawing/2014/main" id="{11B68076-50E4-F703-51FE-6D4C544E1B61}"/>
              </a:ext>
            </a:extLst>
          </p:cNvPr>
          <p:cNvSpPr>
            <a:spLocks noGrp="1"/>
          </p:cNvSpPr>
          <p:nvPr>
            <p:ph type="sldNum" sz="quarter" idx="12"/>
          </p:nvPr>
        </p:nvSpPr>
        <p:spPr/>
        <p:txBody>
          <a:bodyPr/>
          <a:lstStyle/>
          <a:p>
            <a:fld id="{6E48C444-49EF-43A8-BA88-4997BAE5929E}" type="slidenum">
              <a:rPr lang="en-DE" smtClean="0"/>
              <a:t>53</a:t>
            </a:fld>
            <a:endParaRPr lang="en-DE"/>
          </a:p>
        </p:txBody>
      </p:sp>
    </p:spTree>
    <p:extLst>
      <p:ext uri="{BB962C8B-B14F-4D97-AF65-F5344CB8AC3E}">
        <p14:creationId xmlns:p14="http://schemas.microsoft.com/office/powerpoint/2010/main" val="1105224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8E86-B463-2177-5E35-35EA1F32B70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36B355-E217-EC4B-DA2B-2DB15868170D}"/>
              </a:ext>
            </a:extLst>
          </p:cNvPr>
          <p:cNvSpPr>
            <a:spLocks noGrp="1"/>
          </p:cNvSpPr>
          <p:nvPr>
            <p:ph type="title"/>
          </p:nvPr>
        </p:nvSpPr>
        <p:spPr/>
        <p:txBody>
          <a:bodyPr anchor="b">
            <a:normAutofit/>
          </a:bodyPr>
          <a:lstStyle/>
          <a:p>
            <a:r>
              <a:rPr lang="en-GB" sz="3600" dirty="0"/>
              <a:t>Evaluating long context retrieval</a:t>
            </a:r>
            <a:endParaRPr lang="en-DE" sz="3600" dirty="0"/>
          </a:p>
        </p:txBody>
      </p:sp>
      <p:sp>
        <p:nvSpPr>
          <p:cNvPr id="3" name="Inhaltsplatzhalter 2">
            <a:extLst>
              <a:ext uri="{FF2B5EF4-FFF2-40B4-BE49-F238E27FC236}">
                <a16:creationId xmlns:a16="http://schemas.microsoft.com/office/drawing/2014/main" id="{06D83700-2515-BE8C-069B-EBC7A3955AE7}"/>
              </a:ext>
            </a:extLst>
          </p:cNvPr>
          <p:cNvSpPr>
            <a:spLocks noGrp="1"/>
          </p:cNvSpPr>
          <p:nvPr>
            <p:ph idx="1"/>
          </p:nvPr>
        </p:nvSpPr>
        <p:spPr>
          <a:xfrm>
            <a:off x="838200" y="1825625"/>
            <a:ext cx="5359400" cy="2923796"/>
          </a:xfrm>
        </p:spPr>
        <p:txBody>
          <a:bodyPr>
            <a:normAutofit/>
          </a:bodyPr>
          <a:lstStyle/>
          <a:p>
            <a:endParaRPr lang="en-GB" sz="1800" dirty="0"/>
          </a:p>
          <a:p>
            <a:endParaRPr lang="en-GB" sz="1800" dirty="0"/>
          </a:p>
          <a:p>
            <a:endParaRPr lang="en-GB" sz="1800" dirty="0"/>
          </a:p>
          <a:p>
            <a:endParaRPr lang="en-GB" sz="1800" dirty="0"/>
          </a:p>
          <a:p>
            <a:endParaRPr lang="en-DE" sz="1800" dirty="0"/>
          </a:p>
        </p:txBody>
      </p:sp>
      <p:sp>
        <p:nvSpPr>
          <p:cNvPr id="6" name="Textfeld 5">
            <a:extLst>
              <a:ext uri="{FF2B5EF4-FFF2-40B4-BE49-F238E27FC236}">
                <a16:creationId xmlns:a16="http://schemas.microsoft.com/office/drawing/2014/main" id="{2A748872-FE0B-735B-0F02-164385EE5F3A}"/>
              </a:ext>
            </a:extLst>
          </p:cNvPr>
          <p:cNvSpPr txBox="1"/>
          <p:nvPr/>
        </p:nvSpPr>
        <p:spPr>
          <a:xfrm>
            <a:off x="3106303" y="6092765"/>
            <a:ext cx="6182589" cy="400110"/>
          </a:xfrm>
          <a:prstGeom prst="rect">
            <a:avLst/>
          </a:prstGeom>
          <a:noFill/>
        </p:spPr>
        <p:txBody>
          <a:bodyPr wrap="square" rtlCol="0">
            <a:spAutoFit/>
          </a:bodyPr>
          <a:lstStyle/>
          <a:p>
            <a:r>
              <a:rPr lang="en-GB" sz="2000" b="1" dirty="0"/>
              <a:t>Question: How do we evaluate long context LLMs?</a:t>
            </a:r>
          </a:p>
        </p:txBody>
      </p:sp>
      <p:pic>
        <p:nvPicPr>
          <p:cNvPr id="4" name="Grafik 3">
            <a:extLst>
              <a:ext uri="{FF2B5EF4-FFF2-40B4-BE49-F238E27FC236}">
                <a16:creationId xmlns:a16="http://schemas.microsoft.com/office/drawing/2014/main" id="{EB5CA9D8-27F8-5719-0861-19AE637CA22B}"/>
              </a:ext>
            </a:extLst>
          </p:cNvPr>
          <p:cNvPicPr>
            <a:picLocks noChangeAspect="1"/>
          </p:cNvPicPr>
          <p:nvPr/>
        </p:nvPicPr>
        <p:blipFill>
          <a:blip r:embed="rId3"/>
          <a:stretch>
            <a:fillRect/>
          </a:stretch>
        </p:blipFill>
        <p:spPr>
          <a:xfrm>
            <a:off x="838200" y="1689733"/>
            <a:ext cx="6525693" cy="4174432"/>
          </a:xfrm>
          <a:prstGeom prst="rect">
            <a:avLst/>
          </a:prstGeom>
        </p:spPr>
      </p:pic>
      <p:sp>
        <p:nvSpPr>
          <p:cNvPr id="7" name="Foliennummernplatzhalter 6">
            <a:extLst>
              <a:ext uri="{FF2B5EF4-FFF2-40B4-BE49-F238E27FC236}">
                <a16:creationId xmlns:a16="http://schemas.microsoft.com/office/drawing/2014/main" id="{4E2C0A78-4E90-DC1E-2C32-371E3361D0DA}"/>
              </a:ext>
            </a:extLst>
          </p:cNvPr>
          <p:cNvSpPr>
            <a:spLocks noGrp="1"/>
          </p:cNvSpPr>
          <p:nvPr>
            <p:ph type="sldNum" sz="quarter" idx="12"/>
          </p:nvPr>
        </p:nvSpPr>
        <p:spPr/>
        <p:txBody>
          <a:bodyPr/>
          <a:lstStyle/>
          <a:p>
            <a:fld id="{6E48C444-49EF-43A8-BA88-4997BAE5929E}" type="slidenum">
              <a:rPr lang="en-DE" smtClean="0"/>
              <a:t>6</a:t>
            </a:fld>
            <a:endParaRPr lang="en-DE"/>
          </a:p>
        </p:txBody>
      </p:sp>
      <p:sp>
        <p:nvSpPr>
          <p:cNvPr id="8" name="Textfeld 7">
            <a:extLst>
              <a:ext uri="{FF2B5EF4-FFF2-40B4-BE49-F238E27FC236}">
                <a16:creationId xmlns:a16="http://schemas.microsoft.com/office/drawing/2014/main" id="{808E601E-734C-6240-4277-8CE912D5B78E}"/>
              </a:ext>
            </a:extLst>
          </p:cNvPr>
          <p:cNvSpPr txBox="1"/>
          <p:nvPr/>
        </p:nvSpPr>
        <p:spPr>
          <a:xfrm>
            <a:off x="7663791" y="2690336"/>
            <a:ext cx="3571560" cy="2031325"/>
          </a:xfrm>
          <a:prstGeom prst="rect">
            <a:avLst/>
          </a:prstGeom>
          <a:noFill/>
        </p:spPr>
        <p:txBody>
          <a:bodyPr wrap="square" rtlCol="0">
            <a:spAutoFit/>
          </a:bodyPr>
          <a:lstStyle/>
          <a:p>
            <a:pPr marL="285750" indent="-285750">
              <a:buFont typeface="Arial" panose="020B0604020202020204" pitchFamily="34" charset="0"/>
              <a:buChar char="•"/>
            </a:pPr>
            <a:r>
              <a:rPr lang="en-GB" dirty="0"/>
              <a:t>Rapid increase in proclaimed context size over the last 5 years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Development from Gemini 1.5 Flash 1M to Llama 4 Scout 10M in roughly 1 year!</a:t>
            </a:r>
            <a:endParaRPr lang="en-DE" dirty="0"/>
          </a:p>
        </p:txBody>
      </p:sp>
    </p:spTree>
    <p:extLst>
      <p:ext uri="{BB962C8B-B14F-4D97-AF65-F5344CB8AC3E}">
        <p14:creationId xmlns:p14="http://schemas.microsoft.com/office/powerpoint/2010/main" val="426896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7DEB6-70F2-1BC1-BBD1-5610EE3B38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5B591B2-40EF-6667-F68C-12D639A62821}"/>
              </a:ext>
            </a:extLst>
          </p:cNvPr>
          <p:cNvSpPr>
            <a:spLocks noGrp="1"/>
          </p:cNvSpPr>
          <p:nvPr>
            <p:ph type="title"/>
          </p:nvPr>
        </p:nvSpPr>
        <p:spPr/>
        <p:txBody>
          <a:bodyPr anchor="b">
            <a:normAutofit/>
          </a:bodyPr>
          <a:lstStyle/>
          <a:p>
            <a:r>
              <a:rPr lang="en-GB" sz="3600" dirty="0"/>
              <a:t>Evaluating long context retrieval</a:t>
            </a:r>
            <a:endParaRPr lang="en-DE" sz="3600" dirty="0"/>
          </a:p>
        </p:txBody>
      </p:sp>
      <p:sp>
        <p:nvSpPr>
          <p:cNvPr id="3" name="Inhaltsplatzhalter 2">
            <a:extLst>
              <a:ext uri="{FF2B5EF4-FFF2-40B4-BE49-F238E27FC236}">
                <a16:creationId xmlns:a16="http://schemas.microsoft.com/office/drawing/2014/main" id="{AD97C950-23C9-6D2F-1C34-82BAAD5F5504}"/>
              </a:ext>
            </a:extLst>
          </p:cNvPr>
          <p:cNvSpPr>
            <a:spLocks noGrp="1"/>
          </p:cNvSpPr>
          <p:nvPr>
            <p:ph idx="1"/>
          </p:nvPr>
        </p:nvSpPr>
        <p:spPr>
          <a:xfrm>
            <a:off x="838200" y="1825625"/>
            <a:ext cx="5359400" cy="2923796"/>
          </a:xfrm>
        </p:spPr>
        <p:txBody>
          <a:bodyPr>
            <a:normAutofit/>
          </a:bodyPr>
          <a:lstStyle/>
          <a:p>
            <a:endParaRPr lang="en-GB" sz="1800" dirty="0"/>
          </a:p>
          <a:p>
            <a:endParaRPr lang="en-GB" sz="1800" dirty="0"/>
          </a:p>
          <a:p>
            <a:endParaRPr lang="en-GB" sz="1800" dirty="0"/>
          </a:p>
          <a:p>
            <a:endParaRPr lang="en-GB" sz="1800" dirty="0"/>
          </a:p>
          <a:p>
            <a:endParaRPr lang="en-DE" sz="1800" dirty="0"/>
          </a:p>
        </p:txBody>
      </p:sp>
      <p:sp>
        <p:nvSpPr>
          <p:cNvPr id="6" name="Textfeld 5">
            <a:extLst>
              <a:ext uri="{FF2B5EF4-FFF2-40B4-BE49-F238E27FC236}">
                <a16:creationId xmlns:a16="http://schemas.microsoft.com/office/drawing/2014/main" id="{65B927F0-427F-CDB8-70C8-4405DEAC42E3}"/>
              </a:ext>
            </a:extLst>
          </p:cNvPr>
          <p:cNvSpPr txBox="1"/>
          <p:nvPr/>
        </p:nvSpPr>
        <p:spPr>
          <a:xfrm>
            <a:off x="3106303" y="6092765"/>
            <a:ext cx="6182589" cy="400110"/>
          </a:xfrm>
          <a:prstGeom prst="rect">
            <a:avLst/>
          </a:prstGeom>
          <a:noFill/>
        </p:spPr>
        <p:txBody>
          <a:bodyPr wrap="square" rtlCol="0">
            <a:spAutoFit/>
          </a:bodyPr>
          <a:lstStyle/>
          <a:p>
            <a:r>
              <a:rPr lang="en-GB" sz="2000" b="1" dirty="0"/>
              <a:t>Answer: We search for the needle in the Haystack!</a:t>
            </a:r>
            <a:endParaRPr lang="en-DE" sz="2000" b="1" dirty="0"/>
          </a:p>
        </p:txBody>
      </p:sp>
      <p:pic>
        <p:nvPicPr>
          <p:cNvPr id="4" name="Grafik 3">
            <a:extLst>
              <a:ext uri="{FF2B5EF4-FFF2-40B4-BE49-F238E27FC236}">
                <a16:creationId xmlns:a16="http://schemas.microsoft.com/office/drawing/2014/main" id="{DC1469D6-CE05-1605-F0DE-E74DCB7D8109}"/>
              </a:ext>
            </a:extLst>
          </p:cNvPr>
          <p:cNvPicPr>
            <a:picLocks noChangeAspect="1"/>
          </p:cNvPicPr>
          <p:nvPr/>
        </p:nvPicPr>
        <p:blipFill>
          <a:blip r:embed="rId3"/>
          <a:stretch>
            <a:fillRect/>
          </a:stretch>
        </p:blipFill>
        <p:spPr>
          <a:xfrm>
            <a:off x="838200" y="1689733"/>
            <a:ext cx="6525693" cy="4174432"/>
          </a:xfrm>
          <a:prstGeom prst="rect">
            <a:avLst/>
          </a:prstGeom>
        </p:spPr>
      </p:pic>
      <p:sp>
        <p:nvSpPr>
          <p:cNvPr id="7" name="Foliennummernplatzhalter 6">
            <a:extLst>
              <a:ext uri="{FF2B5EF4-FFF2-40B4-BE49-F238E27FC236}">
                <a16:creationId xmlns:a16="http://schemas.microsoft.com/office/drawing/2014/main" id="{766D7A20-59E9-9B2C-9338-0DE51E8B9B2B}"/>
              </a:ext>
            </a:extLst>
          </p:cNvPr>
          <p:cNvSpPr>
            <a:spLocks noGrp="1"/>
          </p:cNvSpPr>
          <p:nvPr>
            <p:ph type="sldNum" sz="quarter" idx="12"/>
          </p:nvPr>
        </p:nvSpPr>
        <p:spPr/>
        <p:txBody>
          <a:bodyPr/>
          <a:lstStyle/>
          <a:p>
            <a:fld id="{6E48C444-49EF-43A8-BA88-4997BAE5929E}" type="slidenum">
              <a:rPr lang="en-DE" smtClean="0"/>
              <a:t>7</a:t>
            </a:fld>
            <a:endParaRPr lang="en-DE"/>
          </a:p>
        </p:txBody>
      </p:sp>
      <p:sp>
        <p:nvSpPr>
          <p:cNvPr id="8" name="Textfeld 7">
            <a:extLst>
              <a:ext uri="{FF2B5EF4-FFF2-40B4-BE49-F238E27FC236}">
                <a16:creationId xmlns:a16="http://schemas.microsoft.com/office/drawing/2014/main" id="{A15B10D1-EFA7-A3AC-48B0-751E81C42447}"/>
              </a:ext>
            </a:extLst>
          </p:cNvPr>
          <p:cNvSpPr txBox="1"/>
          <p:nvPr/>
        </p:nvSpPr>
        <p:spPr>
          <a:xfrm>
            <a:off x="7663791" y="2690336"/>
            <a:ext cx="3571560" cy="2031325"/>
          </a:xfrm>
          <a:prstGeom prst="rect">
            <a:avLst/>
          </a:prstGeom>
          <a:noFill/>
        </p:spPr>
        <p:txBody>
          <a:bodyPr wrap="square" rtlCol="0">
            <a:spAutoFit/>
          </a:bodyPr>
          <a:lstStyle/>
          <a:p>
            <a:pPr marL="285750" indent="-285750">
              <a:buFont typeface="Arial" panose="020B0604020202020204" pitchFamily="34" charset="0"/>
              <a:buChar char="•"/>
            </a:pPr>
            <a:r>
              <a:rPr lang="en-GB" dirty="0"/>
              <a:t>Rapid increase in proclaimed context size over the last 5 years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Development from Gemini 1.5 Flash 1M to Llama 4 Scout 10M in roughly 1 year!</a:t>
            </a:r>
            <a:endParaRPr lang="en-DE" dirty="0"/>
          </a:p>
        </p:txBody>
      </p:sp>
    </p:spTree>
    <p:extLst>
      <p:ext uri="{BB962C8B-B14F-4D97-AF65-F5344CB8AC3E}">
        <p14:creationId xmlns:p14="http://schemas.microsoft.com/office/powerpoint/2010/main" val="52796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2CAA1C-F4FF-0645-E4F9-DEDDD3772CB8}"/>
              </a:ext>
            </a:extLst>
          </p:cNvPr>
          <p:cNvSpPr>
            <a:spLocks noGrp="1"/>
          </p:cNvSpPr>
          <p:nvPr>
            <p:ph type="ctrTitle"/>
          </p:nvPr>
        </p:nvSpPr>
        <p:spPr/>
        <p:txBody>
          <a:bodyPr>
            <a:normAutofit/>
          </a:bodyPr>
          <a:lstStyle/>
          <a:p>
            <a:r>
              <a:rPr lang="en-GB" dirty="0"/>
              <a:t>Related Works</a:t>
            </a:r>
            <a:endParaRPr lang="en-DE" dirty="0"/>
          </a:p>
        </p:txBody>
      </p:sp>
      <p:sp>
        <p:nvSpPr>
          <p:cNvPr id="3" name="Untertitel 2">
            <a:extLst>
              <a:ext uri="{FF2B5EF4-FFF2-40B4-BE49-F238E27FC236}">
                <a16:creationId xmlns:a16="http://schemas.microsoft.com/office/drawing/2014/main" id="{CD4534F6-3F2C-5C5F-A798-82FE5902F85B}"/>
              </a:ext>
            </a:extLst>
          </p:cNvPr>
          <p:cNvSpPr>
            <a:spLocks noGrp="1"/>
          </p:cNvSpPr>
          <p:nvPr>
            <p:ph type="subTitle" idx="1"/>
          </p:nvPr>
        </p:nvSpPr>
        <p:spPr/>
        <p:txBody>
          <a:bodyPr/>
          <a:lstStyle/>
          <a:p>
            <a:endParaRPr lang="en-DE"/>
          </a:p>
        </p:txBody>
      </p:sp>
      <p:sp>
        <p:nvSpPr>
          <p:cNvPr id="4" name="Foliennummernplatzhalter 3">
            <a:extLst>
              <a:ext uri="{FF2B5EF4-FFF2-40B4-BE49-F238E27FC236}">
                <a16:creationId xmlns:a16="http://schemas.microsoft.com/office/drawing/2014/main" id="{362932F0-3460-BE2E-F6C3-65DDB5C0AFE8}"/>
              </a:ext>
            </a:extLst>
          </p:cNvPr>
          <p:cNvSpPr>
            <a:spLocks noGrp="1"/>
          </p:cNvSpPr>
          <p:nvPr>
            <p:ph type="sldNum" sz="quarter" idx="12"/>
          </p:nvPr>
        </p:nvSpPr>
        <p:spPr/>
        <p:txBody>
          <a:bodyPr/>
          <a:lstStyle/>
          <a:p>
            <a:fld id="{6E48C444-49EF-43A8-BA88-4997BAE5929E}" type="slidenum">
              <a:rPr lang="en-DE" smtClean="0"/>
              <a:t>8</a:t>
            </a:fld>
            <a:endParaRPr lang="en-DE"/>
          </a:p>
        </p:txBody>
      </p:sp>
    </p:spTree>
    <p:extLst>
      <p:ext uri="{BB962C8B-B14F-4D97-AF65-F5344CB8AC3E}">
        <p14:creationId xmlns:p14="http://schemas.microsoft.com/office/powerpoint/2010/main" val="3711007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2F0375-91FC-A019-A24C-C44DAF207EA3}"/>
            </a:ext>
          </a:extLst>
        </p:cNvPr>
        <p:cNvGrpSpPr/>
        <p:nvPr/>
      </p:nvGrpSpPr>
      <p:grpSpPr>
        <a:xfrm>
          <a:off x="0" y="0"/>
          <a:ext cx="0" cy="0"/>
          <a:chOff x="0" y="0"/>
          <a:chExt cx="0" cy="0"/>
        </a:xfrm>
      </p:grpSpPr>
      <p:sp useBgFill="1">
        <p:nvSpPr>
          <p:cNvPr id="1040" name="Rectangle 1037">
            <a:extLst>
              <a:ext uri="{FF2B5EF4-FFF2-40B4-BE49-F238E27FC236}">
                <a16:creationId xmlns:a16="http://schemas.microsoft.com/office/drawing/2014/main" id="{EBEA1219-8821-4D2C-380D-2B370979C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7777A0C-3B0F-8D3F-881C-EE4F835108D2}"/>
              </a:ext>
            </a:extLst>
          </p:cNvPr>
          <p:cNvSpPr>
            <a:spLocks noGrp="1"/>
          </p:cNvSpPr>
          <p:nvPr>
            <p:ph type="title"/>
          </p:nvPr>
        </p:nvSpPr>
        <p:spPr>
          <a:xfrm>
            <a:off x="614678" y="548640"/>
            <a:ext cx="10872216" cy="1133856"/>
          </a:xfrm>
        </p:spPr>
        <p:txBody>
          <a:bodyPr anchor="b">
            <a:normAutofit/>
          </a:bodyPr>
          <a:lstStyle/>
          <a:p>
            <a:r>
              <a:rPr lang="en-GB" sz="3600" dirty="0"/>
              <a:t>Long Context Benchmarks</a:t>
            </a:r>
            <a:endParaRPr lang="en-DE" sz="3600" dirty="0"/>
          </a:p>
        </p:txBody>
      </p:sp>
      <p:sp>
        <p:nvSpPr>
          <p:cNvPr id="3" name="Inhaltsplatzhalter 2">
            <a:extLst>
              <a:ext uri="{FF2B5EF4-FFF2-40B4-BE49-F238E27FC236}">
                <a16:creationId xmlns:a16="http://schemas.microsoft.com/office/drawing/2014/main" id="{71E2E615-0FD5-BB9A-7EEC-A10745576C47}"/>
              </a:ext>
            </a:extLst>
          </p:cNvPr>
          <p:cNvSpPr>
            <a:spLocks noGrp="1"/>
          </p:cNvSpPr>
          <p:nvPr>
            <p:ph idx="1"/>
          </p:nvPr>
        </p:nvSpPr>
        <p:spPr>
          <a:xfrm>
            <a:off x="7179367" y="2204339"/>
            <a:ext cx="4307527" cy="4517136"/>
          </a:xfrm>
        </p:spPr>
        <p:txBody>
          <a:bodyPr anchor="t">
            <a:normAutofit/>
          </a:bodyPr>
          <a:lstStyle/>
          <a:p>
            <a:pPr marL="0" indent="0">
              <a:buNone/>
            </a:pPr>
            <a:r>
              <a:rPr lang="en-GB" sz="2000" dirty="0"/>
              <a:t>Origin of the NIAH Test:</a:t>
            </a:r>
          </a:p>
          <a:p>
            <a:r>
              <a:rPr lang="en-GB" sz="1800" dirty="0" err="1"/>
              <a:t>LLMTest</a:t>
            </a:r>
            <a:r>
              <a:rPr lang="en-GB" sz="1800" dirty="0"/>
              <a:t> </a:t>
            </a:r>
            <a:r>
              <a:rPr lang="en-GB" sz="1800" dirty="0" err="1"/>
              <a:t>NeedleInAHaystack</a:t>
            </a:r>
            <a:r>
              <a:rPr lang="en-GB" sz="1800" dirty="0"/>
              <a:t>: The Initial test developed by Greg Kamradt</a:t>
            </a:r>
          </a:p>
          <a:p>
            <a:pPr marL="0" indent="0">
              <a:buNone/>
            </a:pPr>
            <a:endParaRPr lang="en-GB" sz="1800" dirty="0"/>
          </a:p>
          <a:p>
            <a:pPr marL="0" indent="0">
              <a:buNone/>
            </a:pPr>
            <a:r>
              <a:rPr lang="en-GB" sz="2000" dirty="0"/>
              <a:t>NIAH Benchmark Frameworks:</a:t>
            </a:r>
          </a:p>
          <a:p>
            <a:r>
              <a:rPr lang="en-GB" sz="1800" dirty="0"/>
              <a:t>RULER (Hsieh et al.)</a:t>
            </a:r>
          </a:p>
          <a:p>
            <a:r>
              <a:rPr lang="en-GB" sz="1800" dirty="0" err="1"/>
              <a:t>LongBench</a:t>
            </a:r>
            <a:r>
              <a:rPr lang="en-GB" sz="1800" dirty="0"/>
              <a:t> (Bai et al.)</a:t>
            </a:r>
          </a:p>
          <a:p>
            <a:endParaRPr lang="en-DE" sz="1800" dirty="0"/>
          </a:p>
        </p:txBody>
      </p:sp>
      <p:sp>
        <p:nvSpPr>
          <p:cNvPr id="4" name="Foliennummernplatzhalter 3">
            <a:extLst>
              <a:ext uri="{FF2B5EF4-FFF2-40B4-BE49-F238E27FC236}">
                <a16:creationId xmlns:a16="http://schemas.microsoft.com/office/drawing/2014/main" id="{3DD03BAA-256A-0B9B-2573-422CD8FB0D8F}"/>
              </a:ext>
            </a:extLst>
          </p:cNvPr>
          <p:cNvSpPr>
            <a:spLocks noGrp="1"/>
          </p:cNvSpPr>
          <p:nvPr>
            <p:ph type="sldNum" sz="quarter" idx="12"/>
          </p:nvPr>
        </p:nvSpPr>
        <p:spPr/>
        <p:txBody>
          <a:bodyPr/>
          <a:lstStyle/>
          <a:p>
            <a:fld id="{6E48C444-49EF-43A8-BA88-4997BAE5929E}" type="slidenum">
              <a:rPr lang="en-DE" smtClean="0"/>
              <a:t>9</a:t>
            </a:fld>
            <a:endParaRPr lang="en-DE"/>
          </a:p>
        </p:txBody>
      </p:sp>
      <p:pic>
        <p:nvPicPr>
          <p:cNvPr id="6" name="Grafik 5">
            <a:extLst>
              <a:ext uri="{FF2B5EF4-FFF2-40B4-BE49-F238E27FC236}">
                <a16:creationId xmlns:a16="http://schemas.microsoft.com/office/drawing/2014/main" id="{851A9C2D-7E47-452F-9053-C1370FBB1BE1}"/>
              </a:ext>
            </a:extLst>
          </p:cNvPr>
          <p:cNvPicPr>
            <a:picLocks noChangeAspect="1"/>
          </p:cNvPicPr>
          <p:nvPr/>
        </p:nvPicPr>
        <p:blipFill>
          <a:blip r:embed="rId3"/>
          <a:stretch>
            <a:fillRect/>
          </a:stretch>
        </p:blipFill>
        <p:spPr>
          <a:xfrm>
            <a:off x="761256" y="2247735"/>
            <a:ext cx="5334744" cy="2362530"/>
          </a:xfrm>
          <a:prstGeom prst="rect">
            <a:avLst/>
          </a:prstGeom>
        </p:spPr>
      </p:pic>
      <p:sp>
        <p:nvSpPr>
          <p:cNvPr id="5" name="Textfeld 4">
            <a:extLst>
              <a:ext uri="{FF2B5EF4-FFF2-40B4-BE49-F238E27FC236}">
                <a16:creationId xmlns:a16="http://schemas.microsoft.com/office/drawing/2014/main" id="{241EB431-FC5A-30A7-E447-12F7ABE20402}"/>
              </a:ext>
            </a:extLst>
          </p:cNvPr>
          <p:cNvSpPr txBox="1"/>
          <p:nvPr/>
        </p:nvSpPr>
        <p:spPr>
          <a:xfrm>
            <a:off x="705106" y="4610265"/>
            <a:ext cx="5291513" cy="338554"/>
          </a:xfrm>
          <a:prstGeom prst="rect">
            <a:avLst/>
          </a:prstGeom>
          <a:noFill/>
        </p:spPr>
        <p:txBody>
          <a:bodyPr wrap="none" rtlCol="0">
            <a:spAutoFit/>
          </a:bodyPr>
          <a:lstStyle/>
          <a:p>
            <a:r>
              <a:rPr lang="en-GB" sz="1600" dirty="0"/>
              <a:t>https://x.com/gregkamradt/status/1722386725635580292</a:t>
            </a:r>
            <a:endParaRPr lang="en-DE" sz="1600" dirty="0"/>
          </a:p>
        </p:txBody>
      </p:sp>
    </p:spTree>
    <p:extLst>
      <p:ext uri="{BB962C8B-B14F-4D97-AF65-F5344CB8AC3E}">
        <p14:creationId xmlns:p14="http://schemas.microsoft.com/office/powerpoint/2010/main" val="32680466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2609</Words>
  <Application>Microsoft Office PowerPoint</Application>
  <PresentationFormat>Breitbild</PresentationFormat>
  <Paragraphs>460</Paragraphs>
  <Slides>53</Slides>
  <Notes>20</Notes>
  <HiddenSlides>16</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53</vt:i4>
      </vt:variant>
    </vt:vector>
  </HeadingPairs>
  <TitlesOfParts>
    <vt:vector size="58" baseType="lpstr">
      <vt:lpstr>Aptos</vt:lpstr>
      <vt:lpstr>Aptos Display</vt:lpstr>
      <vt:lpstr>Arial</vt:lpstr>
      <vt:lpstr>Wingdings</vt:lpstr>
      <vt:lpstr>Office</vt:lpstr>
      <vt:lpstr>NeedleBench: Can LLMs Do Retrieval and Reasoning in Information-Dense Context?</vt:lpstr>
      <vt:lpstr>Overview</vt:lpstr>
      <vt:lpstr>Motivation &amp; Background</vt:lpstr>
      <vt:lpstr>Background –  What is a context window?</vt:lpstr>
      <vt:lpstr>Motivation –  Why long context retrieval?  </vt:lpstr>
      <vt:lpstr>Evaluating long context retrieval</vt:lpstr>
      <vt:lpstr>Evaluating long context retrieval</vt:lpstr>
      <vt:lpstr>Related Works</vt:lpstr>
      <vt:lpstr>Long Context Benchmarks</vt:lpstr>
      <vt:lpstr>Related Work – Needle in a Haystack (G. Kamradt 2023)</vt:lpstr>
      <vt:lpstr>Related Work – Needle in a Haystack (G. Kamradt 2023)</vt:lpstr>
      <vt:lpstr>Related Work - RULER (Hsieh et al. 2024)</vt:lpstr>
      <vt:lpstr>Related Work - RULER (Hsieh et al. 2024)</vt:lpstr>
      <vt:lpstr>Related Work – Longbench (Bai et al. 2024)</vt:lpstr>
      <vt:lpstr> The Needlebench Framework</vt:lpstr>
      <vt:lpstr>NeedleBench (Mo Li et al. )</vt:lpstr>
      <vt:lpstr>Information-Sparse Tasks</vt:lpstr>
      <vt:lpstr>Information-Sparse Tasks: Evaluation</vt:lpstr>
      <vt:lpstr>Information-Sparse Tasks: Evaluation</vt:lpstr>
      <vt:lpstr>Information-Sparse Tasks: Evaluation</vt:lpstr>
      <vt:lpstr>PowerPoint-Präsentation</vt:lpstr>
      <vt:lpstr>Multi-Needle Reasoning Task (M-RS) </vt:lpstr>
      <vt:lpstr>Information-Dense Tasks</vt:lpstr>
      <vt:lpstr>Information-Dense Tasks</vt:lpstr>
      <vt:lpstr>Information-Dense Tasks: Evaluation</vt:lpstr>
      <vt:lpstr>Experiments</vt:lpstr>
      <vt:lpstr>Information-Sparse Tasks: Results</vt:lpstr>
      <vt:lpstr>Information-Sparse Tasks: Results</vt:lpstr>
      <vt:lpstr>Model Scale, Needle Count and Language in M-RS</vt:lpstr>
      <vt:lpstr>Information-Dense Tasks: Results</vt:lpstr>
      <vt:lpstr>Results - Breakdown</vt:lpstr>
      <vt:lpstr>Results – Reasoning Errors</vt:lpstr>
      <vt:lpstr>Error examples</vt:lpstr>
      <vt:lpstr>NeedleBench Summary</vt:lpstr>
      <vt:lpstr>Images and References</vt:lpstr>
      <vt:lpstr>Error examples</vt:lpstr>
      <vt:lpstr>Related Work - RULER (Hsieh et al. 2024)</vt:lpstr>
      <vt:lpstr>Evaluating long context retrieval</vt:lpstr>
      <vt:lpstr>Model Scale, Needle Count and Language in M-RS</vt:lpstr>
      <vt:lpstr>Performance – Generation and Needle Count </vt:lpstr>
      <vt:lpstr>Motivation –  Why long context retrieval?  </vt:lpstr>
      <vt:lpstr>Related Work – Longbench (Bai et al. 2024)</vt:lpstr>
      <vt:lpstr>Results - Breakdown</vt:lpstr>
      <vt:lpstr>NIAH Benchmarks</vt:lpstr>
      <vt:lpstr>The needle in a haystack Test (NIHA)</vt:lpstr>
      <vt:lpstr>PowerPoint-Präsentation</vt:lpstr>
      <vt:lpstr>Related Work - Longbench </vt:lpstr>
      <vt:lpstr>NeedleBench: Can LLMs Do Retrieval and Reasoning in Information-Dense Context?</vt:lpstr>
      <vt:lpstr>Needle bench – Methodology </vt:lpstr>
      <vt:lpstr>Single-Needle Retrieval Task (S-RT) </vt:lpstr>
      <vt:lpstr>Multi-Needle Retrieval Task (M-RT) </vt:lpstr>
      <vt:lpstr>Information-Sparse Tasks: Evaluation</vt:lpstr>
      <vt:lpstr>Information-Sparse Tasks: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Lukas Czurgel</dc:creator>
  <cp:lastModifiedBy>Lukas Czurgel</cp:lastModifiedBy>
  <cp:revision>19</cp:revision>
  <dcterms:created xsi:type="dcterms:W3CDTF">2025-05-14T07:53:25Z</dcterms:created>
  <dcterms:modified xsi:type="dcterms:W3CDTF">2025-07-17T08:56:28Z</dcterms:modified>
</cp:coreProperties>
</file>